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6" r:id="rId5"/>
    <p:sldId id="265" r:id="rId6"/>
    <p:sldId id="267" r:id="rId7"/>
    <p:sldId id="269" r:id="rId8"/>
    <p:sldId id="280" r:id="rId9"/>
    <p:sldId id="281" r:id="rId10"/>
    <p:sldId id="262" r:id="rId11"/>
    <p:sldId id="286" r:id="rId12"/>
    <p:sldId id="290" r:id="rId13"/>
    <p:sldId id="292" r:id="rId14"/>
    <p:sldId id="293" r:id="rId15"/>
    <p:sldId id="271" r:id="rId16"/>
    <p:sldId id="272" r:id="rId17"/>
    <p:sldId id="283" r:id="rId18"/>
    <p:sldId id="284" r:id="rId19"/>
    <p:sldId id="285" r:id="rId20"/>
    <p:sldId id="287" r:id="rId21"/>
    <p:sldId id="294" r:id="rId22"/>
    <p:sldId id="274" r:id="rId23"/>
    <p:sldId id="258" r:id="rId24"/>
    <p:sldId id="259" r:id="rId25"/>
    <p:sldId id="260" r:id="rId26"/>
    <p:sldId id="289" r:id="rId27"/>
    <p:sldId id="276" r:id="rId28"/>
    <p:sldId id="277" r:id="rId29"/>
    <p:sldId id="278" r:id="rId30"/>
    <p:sldId id="261" r:id="rId31"/>
    <p:sldId id="279" r:id="rId3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720" autoAdjust="0"/>
  </p:normalViewPr>
  <p:slideViewPr>
    <p:cSldViewPr>
      <p:cViewPr>
        <p:scale>
          <a:sx n="66" d="100"/>
          <a:sy n="66" d="100"/>
        </p:scale>
        <p:origin x="-1906" y="-706"/>
      </p:cViewPr>
      <p:guideLst>
        <p:guide orient="horz" pos="2160"/>
        <p:guide pos="2880"/>
      </p:guideLst>
    </p:cSldViewPr>
  </p:slideViewPr>
  <p:outlineViewPr>
    <p:cViewPr>
      <p:scale>
        <a:sx n="33" d="100"/>
        <a:sy n="33" d="100"/>
      </p:scale>
      <p:origin x="0" y="204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48633F0-32B1-4B87-A8FE-FD78A9871101}" type="datetimeFigureOut">
              <a:rPr lang="ru-RU" smtClean="0"/>
              <a:pPr/>
              <a:t>11.01.2022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8633F0-32B1-4B87-A8FE-FD78A9871101}" type="datetimeFigureOut">
              <a:rPr lang="ru-RU" smtClean="0"/>
              <a:pPr/>
              <a:t>11.01.2022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8633F0-32B1-4B87-A8FE-FD78A9871101}" type="datetimeFigureOut">
              <a:rPr lang="ru-RU" smtClean="0"/>
              <a:pPr/>
              <a:t>11.01.2022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8633F0-32B1-4B87-A8FE-FD78A9871101}" type="datetimeFigureOut">
              <a:rPr lang="ru-RU" smtClean="0"/>
              <a:pPr/>
              <a:t>11.01.2022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48633F0-32B1-4B87-A8FE-FD78A9871101}" type="datetimeFigureOut">
              <a:rPr lang="ru-RU" smtClean="0"/>
              <a:pPr/>
              <a:t>11.01.2022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48633F0-32B1-4B87-A8FE-FD78A9871101}" type="datetimeFigureOut">
              <a:rPr lang="ru-RU" smtClean="0"/>
              <a:pPr/>
              <a:t>11.01.2022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48633F0-32B1-4B87-A8FE-FD78A9871101}" type="datetimeFigureOut">
              <a:rPr lang="ru-RU" smtClean="0"/>
              <a:pPr/>
              <a:t>11.01.2022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48633F0-32B1-4B87-A8FE-FD78A9871101}" type="datetimeFigureOut">
              <a:rPr lang="ru-RU" smtClean="0"/>
              <a:pPr/>
              <a:t>11.01.2022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8633F0-32B1-4B87-A8FE-FD78A9871101}" type="datetimeFigureOut">
              <a:rPr lang="ru-RU" smtClean="0"/>
              <a:pPr/>
              <a:t>11.01.2022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8633F0-32B1-4B87-A8FE-FD78A9871101}" type="datetimeFigureOut">
              <a:rPr lang="ru-RU" smtClean="0"/>
              <a:pPr/>
              <a:t>11.01.2022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48633F0-32B1-4B87-A8FE-FD78A9871101}" type="datetimeFigureOut">
              <a:rPr lang="ru-RU" smtClean="0"/>
              <a:pPr/>
              <a:t>11.01.2022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A8A234-7158-4FF9-951E-B520B3FCFFA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633F0-32B1-4B87-A8FE-FD78A9871101}" type="datetimeFigureOut">
              <a:rPr lang="ru-RU" smtClean="0"/>
              <a:pPr/>
              <a:t>11.01.2022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8A234-7158-4FF9-951E-B520B3FCFFA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9"/>
            <a:ext cx="8204970" cy="4383832"/>
          </a:xfrm>
        </p:spPr>
        <p:txBody>
          <a:bodyPr>
            <a:normAutofit fontScale="90000"/>
          </a:bodyPr>
          <a:lstStyle/>
          <a:p>
            <a:r>
              <a:rPr lang="ru-RU" sz="3600" dirty="0" smtClean="0"/>
              <a:t/>
            </a:r>
            <a:br>
              <a:rPr lang="ru-RU" sz="3600" dirty="0" smtClean="0"/>
            </a:br>
            <a:r>
              <a:rPr lang="ru-RU" sz="3600" dirty="0"/>
              <a:t/>
            </a:r>
            <a:br>
              <a:rPr lang="ru-RU" sz="3600" dirty="0"/>
            </a:br>
            <a:r>
              <a:rPr lang="ru-RU" sz="3600" dirty="0" smtClean="0"/>
              <a:t/>
            </a:r>
            <a:br>
              <a:rPr lang="ru-RU" sz="3600" dirty="0" smtClean="0"/>
            </a:br>
            <a:r>
              <a:rPr lang="ru-RU" sz="3600" dirty="0"/>
              <a:t/>
            </a:r>
            <a:br>
              <a:rPr lang="ru-RU" sz="3600" dirty="0"/>
            </a:br>
            <a:r>
              <a:rPr lang="ru-RU" sz="3600" dirty="0" smtClean="0"/>
              <a:t/>
            </a:r>
            <a:br>
              <a:rPr lang="ru-RU" sz="3600" dirty="0" smtClean="0"/>
            </a:br>
            <a:r>
              <a:rPr lang="ru-RU" sz="3600" dirty="0" smtClean="0"/>
              <a:t/>
            </a:r>
            <a:br>
              <a:rPr lang="ru-RU" sz="3600" dirty="0" smtClean="0"/>
            </a:br>
            <a:r>
              <a:rPr lang="ru-RU" sz="3600" dirty="0"/>
              <a:t/>
            </a:r>
            <a:br>
              <a:rPr lang="ru-RU" sz="3600" dirty="0"/>
            </a:br>
            <a:r>
              <a:rPr lang="ru-RU" sz="3600" dirty="0" smtClean="0"/>
              <a:t>Применение различных видов труб для строительства трубопроводов,</a:t>
            </a:r>
            <a:br>
              <a:rPr lang="ru-RU" sz="3600" dirty="0" smtClean="0"/>
            </a:br>
            <a:r>
              <a:rPr lang="ru-RU" sz="3600" dirty="0" smtClean="0"/>
              <a:t>с учётом технико-экономического обоснования общей стоимости объекта</a:t>
            </a:r>
            <a:endParaRPr lang="ru-RU" sz="3600" dirty="0"/>
          </a:p>
        </p:txBody>
      </p:sp>
      <p:sp>
        <p:nvSpPr>
          <p:cNvPr id="7" name="TextBox 6"/>
          <p:cNvSpPr txBox="1"/>
          <p:nvPr/>
        </p:nvSpPr>
        <p:spPr>
          <a:xfrm>
            <a:off x="1643495" y="4789897"/>
            <a:ext cx="6667104" cy="2554545"/>
          </a:xfrm>
          <a:prstGeom prst="rect">
            <a:avLst/>
          </a:prstGeom>
          <a:noFill/>
        </p:spPr>
        <p:txBody>
          <a:bodyPr wrap="square" rtlCol="0">
            <a:spAutoFit/>
          </a:bodyPr>
          <a:lstStyle/>
          <a:p>
            <a:pPr algn="ctr"/>
            <a:endParaRPr lang="ru-RU" sz="2000" dirty="0" smtClean="0"/>
          </a:p>
          <a:p>
            <a:pPr algn="ctr"/>
            <a:r>
              <a:rPr lang="ru-RU" sz="2000" dirty="0" smtClean="0"/>
              <a:t>Заслуженный </a:t>
            </a:r>
            <a:r>
              <a:rPr lang="ru-RU" sz="2000" dirty="0"/>
              <a:t>работник топливо</a:t>
            </a:r>
          </a:p>
          <a:p>
            <a:pPr algn="ctr"/>
            <a:r>
              <a:rPr lang="ru-RU" sz="2000" dirty="0"/>
              <a:t>энергетического </a:t>
            </a:r>
            <a:r>
              <a:rPr lang="ru-RU" sz="2000" dirty="0" smtClean="0"/>
              <a:t>комплекса  </a:t>
            </a:r>
            <a:r>
              <a:rPr lang="ru-RU" sz="2000" dirty="0" smtClean="0"/>
              <a:t>Кубани</a:t>
            </a:r>
          </a:p>
          <a:p>
            <a:pPr algn="ctr"/>
            <a:r>
              <a:rPr lang="ru-RU" sz="2000" dirty="0" smtClean="0"/>
              <a:t>АО «ЗАГОРСКИЙ ТРУБНЫЙ ЗАВОД»</a:t>
            </a:r>
            <a:endParaRPr lang="ru-RU" sz="2000" dirty="0"/>
          </a:p>
          <a:p>
            <a:pPr algn="ctr"/>
            <a:r>
              <a:rPr lang="ru-RU" sz="2000" b="1" dirty="0"/>
              <a:t>Крамаренко </a:t>
            </a:r>
            <a:r>
              <a:rPr lang="ru-RU" sz="2000" b="1" dirty="0" smtClean="0"/>
              <a:t>И.А   </a:t>
            </a:r>
            <a:r>
              <a:rPr lang="en-US" sz="2000" b="1" dirty="0" smtClean="0"/>
              <a:t>ug-glav@yandex.ru</a:t>
            </a:r>
            <a:r>
              <a:rPr lang="en-US" sz="2000" b="1" dirty="0"/>
              <a:t>.</a:t>
            </a:r>
          </a:p>
          <a:p>
            <a:pPr algn="ctr"/>
            <a:r>
              <a:rPr lang="ru-RU" sz="2000" b="1" dirty="0" smtClean="0"/>
              <a:t>т</a:t>
            </a:r>
            <a:r>
              <a:rPr lang="ru-RU" sz="2000" b="1" dirty="0"/>
              <a:t>. +7-918-488-07-77      </a:t>
            </a:r>
            <a:r>
              <a:rPr lang="en-US" sz="2000" b="1" dirty="0"/>
              <a:t>http://zit-liniya.ru</a:t>
            </a:r>
          </a:p>
          <a:p>
            <a:pPr algn="ctr"/>
            <a:endParaRPr lang="ru-RU" sz="2000" b="1" dirty="0"/>
          </a:p>
          <a:p>
            <a:pPr algn="ctr"/>
            <a:endParaRPr lang="ru-RU" sz="2000" b="1" dirty="0"/>
          </a:p>
        </p:txBody>
      </p:sp>
      <p:pic>
        <p:nvPicPr>
          <p:cNvPr id="1026" name="Picture 2" descr="Чистая вода без перебое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14" y="692697"/>
            <a:ext cx="6309914" cy="20162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r>
              <a:rPr lang="ru-RU" sz="2400" dirty="0" err="1" smtClean="0"/>
              <a:t>Терминалогия</a:t>
            </a:r>
            <a:r>
              <a:rPr lang="ru-RU" sz="2400" dirty="0" smtClean="0"/>
              <a:t> обратной засыпки трубопровода</a:t>
            </a:r>
            <a:endParaRPr lang="ru-RU" sz="2400" dirty="0"/>
          </a:p>
        </p:txBody>
      </p:sp>
      <p:pic>
        <p:nvPicPr>
          <p:cNvPr id="7" name="Содержимое 6" descr="Буфер обмена-1.jpg"/>
          <p:cNvPicPr>
            <a:picLocks noGrp="1" noChangeAspect="1"/>
          </p:cNvPicPr>
          <p:nvPr>
            <p:ph idx="1"/>
          </p:nvPr>
        </p:nvPicPr>
        <p:blipFill>
          <a:blip r:embed="rId2" cstate="print"/>
          <a:stretch>
            <a:fillRect/>
          </a:stretch>
        </p:blipFill>
        <p:spPr>
          <a:xfrm>
            <a:off x="1571604" y="928670"/>
            <a:ext cx="5715040" cy="545721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an 6.jpg"/>
          <p:cNvPicPr>
            <a:picLocks noChangeAspect="1"/>
          </p:cNvPicPr>
          <p:nvPr/>
        </p:nvPicPr>
        <p:blipFill>
          <a:blip r:embed="rId2" cstate="print"/>
          <a:stretch>
            <a:fillRect/>
          </a:stretch>
        </p:blipFill>
        <p:spPr>
          <a:xfrm>
            <a:off x="428596" y="357165"/>
            <a:ext cx="8286808" cy="5214975"/>
          </a:xfrm>
          <a:prstGeom prst="rect">
            <a:avLst/>
          </a:prstGeom>
        </p:spPr>
      </p:pic>
      <p:sp>
        <p:nvSpPr>
          <p:cNvPr id="3" name="Заголовок 2"/>
          <p:cNvSpPr>
            <a:spLocks noGrp="1"/>
          </p:cNvSpPr>
          <p:nvPr>
            <p:ph type="title"/>
          </p:nvPr>
        </p:nvSpPr>
        <p:spPr>
          <a:xfrm>
            <a:off x="285720" y="5715016"/>
            <a:ext cx="8586790" cy="857248"/>
          </a:xfrm>
        </p:spPr>
        <p:txBody>
          <a:bodyPr>
            <a:noAutofit/>
          </a:bodyPr>
          <a:lstStyle/>
          <a:p>
            <a:r>
              <a:rPr lang="ru-RU" sz="1600" dirty="0" smtClean="0"/>
              <a:t>Обязательная необходимость устройства железобетонных упоров в местах отводов, переходов, поворотов крановых узлов</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Опыт строительства и эксплуатации водовода из стеклопластиковой трубы</a:t>
            </a:r>
            <a:endParaRPr lang="ru-RU" sz="2800" b="1" dirty="0"/>
          </a:p>
        </p:txBody>
      </p:sp>
      <p:sp>
        <p:nvSpPr>
          <p:cNvPr id="4" name="Прямоугольник 3"/>
          <p:cNvSpPr/>
          <p:nvPr/>
        </p:nvSpPr>
        <p:spPr>
          <a:xfrm>
            <a:off x="395536" y="1412776"/>
            <a:ext cx="8352928" cy="4154984"/>
          </a:xfrm>
          <a:prstGeom prst="rect">
            <a:avLst/>
          </a:prstGeom>
        </p:spPr>
        <p:txBody>
          <a:bodyPr wrap="square">
            <a:spAutoFit/>
          </a:bodyPr>
          <a:lstStyle/>
          <a:p>
            <a:r>
              <a:rPr lang="ru-RU" sz="2000" dirty="0" smtClean="0"/>
              <a:t>         </a:t>
            </a:r>
            <a:r>
              <a:rPr lang="ru-RU" sz="2400" dirty="0" smtClean="0"/>
              <a:t>В  2007  году  в   Р.Ф.  на  территории Ростовской   области   силами ОАЛ  «ПО Водоканал»  г. Ростов-на-Дону  построен  и  запущен  в  эксплуатацию водопровод  из стеклопластиковых труб диаметром 1000мм и протяженностью более  1км.           На протяжении всего времени эксплуатации данный водовод подвергался многочисленным ремонтам с заменой участков, и т.д.  </a:t>
            </a:r>
          </a:p>
          <a:p>
            <a:r>
              <a:rPr lang="ru-RU" sz="2400" dirty="0"/>
              <a:t> </a:t>
            </a:r>
            <a:r>
              <a:rPr lang="ru-RU" sz="2400" dirty="0" smtClean="0"/>
              <a:t>    Подробные исследования состояния данного трубопровода в 2013г-2014г показали, что видно на фотоотчёте, сильный износ, наличие трещин внутри трубы, потеря герметичности на стыках, механические диффузии:</a:t>
            </a:r>
            <a:endParaRPr lang="ru-RU" sz="2400" dirty="0">
              <a:effectLst/>
            </a:endParaRPr>
          </a:p>
        </p:txBody>
      </p:sp>
    </p:spTree>
    <p:extLst>
      <p:ext uri="{BB962C8B-B14F-4D97-AF65-F5344CB8AC3E}">
        <p14:creationId xmlns:p14="http://schemas.microsoft.com/office/powerpoint/2010/main" val="2454612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2000" dirty="0" smtClean="0"/>
              <a:t>Внутренние, продольные трещины на стеклопластиковой трубе:</a:t>
            </a:r>
            <a:endParaRPr lang="ru-RU" sz="2000" dirty="0"/>
          </a:p>
        </p:txBody>
      </p:sp>
      <p:pic>
        <p:nvPicPr>
          <p:cNvPr id="1026" name="Picture 2" descr="C:\Users\владос\Desktop\20140307_1239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80728"/>
            <a:ext cx="7632848" cy="572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143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ru-RU" sz="2000" dirty="0" smtClean="0"/>
              <a:t>Механическая диффузия на стеклопластиковой трубе:</a:t>
            </a:r>
            <a:endParaRPr lang="ru-RU" sz="2000" dirty="0"/>
          </a:p>
        </p:txBody>
      </p:sp>
      <p:pic>
        <p:nvPicPr>
          <p:cNvPr id="2050" name="Picture 2" descr="C:\Users\владос\Desktop\20140307_1233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92416"/>
            <a:ext cx="7560840"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527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sz="2400" dirty="0" smtClean="0"/>
              <a:t>Трубы из высокопрочного чугуна с шаровидным графитом (ВЧШГ)</a:t>
            </a:r>
            <a:endParaRPr lang="ru-RU" sz="2400" dirty="0"/>
          </a:p>
        </p:txBody>
      </p:sp>
      <p:sp>
        <p:nvSpPr>
          <p:cNvPr id="3" name="Содержимое 2"/>
          <p:cNvSpPr>
            <a:spLocks noGrp="1"/>
          </p:cNvSpPr>
          <p:nvPr>
            <p:ph idx="1"/>
          </p:nvPr>
        </p:nvSpPr>
        <p:spPr>
          <a:xfrm>
            <a:off x="285720" y="1142984"/>
            <a:ext cx="8643998" cy="4983179"/>
          </a:xfrm>
        </p:spPr>
        <p:txBody>
          <a:bodyPr>
            <a:normAutofit fontScale="25000" lnSpcReduction="20000"/>
          </a:bodyPr>
          <a:lstStyle/>
          <a:p>
            <a:r>
              <a:rPr lang="ru-RU" sz="4800" dirty="0" smtClean="0"/>
              <a:t>К числу наиболее надежных труб, используемых для целей водоснабжения городов, в последние годы как за рубежом, так и в России относятся трубы из высокопрочного чугуна с шаровидным графитом (ВЧШГ). Но и эти трубы имеют свои слабые стороны. Трубы из ВЧШГ сочетают в себе уникальные свойства: коррозионную стойкость чугуна, механические свойства стали (пластичность, прочность на разрыв, </a:t>
            </a:r>
            <a:r>
              <a:rPr lang="ru-RU" sz="4800" dirty="0" err="1" smtClean="0"/>
              <a:t>ударопрочность</a:t>
            </a:r>
            <a:r>
              <a:rPr lang="ru-RU" sz="4800" dirty="0" smtClean="0"/>
              <a:t>, высокое относительное удлинение). Они стойки к пиковым нагрузкам под давлением, грунтовым нагрузкам и подвижке грунта при подземной прокладке, ударным нагрузкам при автомобильных и железнодорожных перевозках, также выдерживают знакопеременные нагрузки. Поступают, как правило, уже с внутренней заводской песчано-цементной и наружной битумно-цинковой изоляцией.</a:t>
            </a:r>
          </a:p>
          <a:p>
            <a:r>
              <a:rPr lang="ru-RU" sz="4800" dirty="0" smtClean="0"/>
              <a:t>Исследование коррозии труб из ВЧШГ ГУП «Академия коммунального хозяйства» им. К.Д. Памфилова были выполнены на образцах, вырезанных из труб производства Липецкого металлургического завода «Свободный сокол». Проведённые сравнительные коррозионные испытания образцов из ВЧШГ, серого чугуна и углеродистой стали в лабораторных ячейках показали, что скорость коррозии при экспонировании в грунтах только наружной поверхности литых труб из ВЧШГ меньше, чем серого чугуна. Что касается стали, то её средняя скорость общей коррозии либо равна, либо даже меньше, чем ВЧШГ</a:t>
            </a:r>
            <a:r>
              <a:rPr lang="ru-RU" sz="4800" baseline="30000" dirty="0" smtClean="0"/>
              <a:t>7, 17</a:t>
            </a:r>
            <a:r>
              <a:rPr lang="ru-RU" sz="4800" dirty="0" smtClean="0"/>
              <a:t>.</a:t>
            </a:r>
          </a:p>
          <a:p>
            <a:r>
              <a:rPr lang="ru-RU" sz="4800" dirty="0" smtClean="0"/>
              <a:t>Для защиты от коррозии подземных трубопроводов из ВЧШГ и стали в зависимости от условия эксплуатации (коррозионной агрессивности грунтов и наличия блуждающих токов) используются: защитные покрытия (как изоляционные, так и протекторного типа); </a:t>
            </a:r>
            <a:r>
              <a:rPr lang="ru-RU" sz="4800" dirty="0" err="1" smtClean="0"/>
              <a:t>электро-химическая</a:t>
            </a:r>
            <a:r>
              <a:rPr lang="ru-RU" sz="4800" dirty="0" smtClean="0"/>
              <a:t> защита; специальная постель под трубопровод и засыпка грунтом, как правило, песком для снижение коррозионной агрессивности грунта.</a:t>
            </a:r>
          </a:p>
          <a:p>
            <a:r>
              <a:rPr lang="ru-RU" sz="4800" dirty="0" smtClean="0"/>
              <a:t>Обязательно применение защитных покрытий в соответствии с ГОСТ 9.602-2005 «Сооружения подземные. Общие требования к защите от коррозии». Применение битумного и </a:t>
            </a:r>
            <a:r>
              <a:rPr lang="ru-RU" sz="4800" dirty="0" err="1" smtClean="0"/>
              <a:t>цинк+битумно-мастичного</a:t>
            </a:r>
            <a:r>
              <a:rPr lang="ru-RU" sz="4800" dirty="0" smtClean="0"/>
              <a:t> защитного покрытия возможно в грунтах с низкой коррозионной активностью, в случае средней, высокой или </a:t>
            </a:r>
            <a:r>
              <a:rPr lang="ru-RU" sz="4800" dirty="0" err="1" smtClean="0"/>
              <a:t>высокой+биокоррозионной</a:t>
            </a:r>
            <a:r>
              <a:rPr lang="ru-RU" sz="4800" dirty="0" smtClean="0"/>
              <a:t> активности -обязательно применение усиленных или весьма усиленных полимерных изоляционных покрытий заводского нанесения с толщиной 1,8 — 3,5мм .</a:t>
            </a:r>
          </a:p>
          <a:p>
            <a:r>
              <a:rPr lang="ru-RU" sz="4800" dirty="0" smtClean="0"/>
              <a:t>Для внутреннего покрытия труб ВЧШГ</a:t>
            </a:r>
            <a:r>
              <a:rPr lang="ru-RU" sz="4800" baseline="30000" dirty="0" smtClean="0"/>
              <a:t>5, 6</a:t>
            </a:r>
            <a:r>
              <a:rPr lang="ru-RU" sz="4800" dirty="0" smtClean="0"/>
              <a:t> используется цементно-песчаное покрытие (ЦПИ), которое наносится методом </a:t>
            </a:r>
            <a:r>
              <a:rPr lang="ru-RU" sz="4800" dirty="0" err="1" smtClean="0"/>
              <a:t>центрофугирования</a:t>
            </a:r>
            <a:r>
              <a:rPr lang="ru-RU" sz="4800" dirty="0" smtClean="0"/>
              <a:t>. Толщина покрытия для труб </a:t>
            </a:r>
            <a:r>
              <a:rPr lang="ru-RU" sz="4800" dirty="0" err="1" smtClean="0"/>
              <a:t>D</a:t>
            </a:r>
            <a:r>
              <a:rPr lang="ru-RU" sz="4800" baseline="-25000" dirty="0" err="1" smtClean="0"/>
              <a:t>у</a:t>
            </a:r>
            <a:r>
              <a:rPr lang="ru-RU" sz="4800" baseline="-25000" dirty="0" smtClean="0"/>
              <a:t> </a:t>
            </a:r>
            <a:r>
              <a:rPr lang="ru-RU" sz="4800" dirty="0" smtClean="0"/>
              <a:t>=80-1420мм колеблется от 3,5 до 9мм в зависимости от диаметра. Прочность облицовки на сжатие после твердения — не менее 50МПа. Уникальные свойства этого покрытия состоят в наличии как пассивного, так и активного защитного </a:t>
            </a:r>
            <a:r>
              <a:rPr lang="ru-RU" sz="4800" dirty="0" err="1" smtClean="0"/>
              <a:t>эффекта.Пассивный</a:t>
            </a:r>
            <a:r>
              <a:rPr lang="ru-RU" sz="4800" dirty="0" smtClean="0"/>
              <a:t> защитный эффект достигается за счёт чисто механической изоляции стенки трубы слоем раствора. Эффективность раствора тем больше, чем плотнее структура цемента.</a:t>
            </a:r>
          </a:p>
          <a:p>
            <a:r>
              <a:rPr lang="ru-RU" sz="4800" dirty="0" smtClean="0"/>
              <a:t>Активный защитный эффект заключается в том, что при гидратации цемента в порах возникает насыщенный раствор </a:t>
            </a:r>
            <a:r>
              <a:rPr lang="ru-RU" sz="4800" dirty="0" err="1" smtClean="0"/>
              <a:t>гидрооксида</a:t>
            </a:r>
            <a:r>
              <a:rPr lang="ru-RU" sz="4800" dirty="0" smtClean="0"/>
              <a:t> кальция, </a:t>
            </a:r>
            <a:r>
              <a:rPr lang="ru-RU" sz="4800" dirty="0" err="1" smtClean="0"/>
              <a:t>pН</a:t>
            </a:r>
            <a:r>
              <a:rPr lang="ru-RU" sz="4800" dirty="0" smtClean="0"/>
              <a:t>, которого около 12,6. При этих условиях низколегированное железо </a:t>
            </a:r>
            <a:r>
              <a:rPr lang="ru-RU" sz="4800" dirty="0" err="1" smtClean="0"/>
              <a:t>пассивируется</a:t>
            </a:r>
            <a:r>
              <a:rPr lang="ru-RU" sz="4800" dirty="0" smtClean="0"/>
              <a:t> за счёт образования субмикроскопического покровного слоя из оксидов железа. Этот чрезвычайно тонкий слой механически изолирован цементным покрытием от протекающей воды, удерживается на месте и предотвращает дальнейшую коррозию металла. В тоже время следует отметить что прочностные характеристики ЦПИ не позволяют иметь большие скорости движения воды в трубопроводе и соответственно рабочее давление.</a:t>
            </a: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3600" dirty="0" smtClean="0"/>
              <a:t>Стальные трубы</a:t>
            </a:r>
            <a:endParaRPr lang="ru-RU" sz="3600" dirty="0"/>
          </a:p>
        </p:txBody>
      </p:sp>
      <p:sp>
        <p:nvSpPr>
          <p:cNvPr id="3" name="Содержимое 2"/>
          <p:cNvSpPr>
            <a:spLocks noGrp="1"/>
          </p:cNvSpPr>
          <p:nvPr>
            <p:ph idx="1"/>
          </p:nvPr>
        </p:nvSpPr>
        <p:spPr>
          <a:xfrm>
            <a:off x="357158" y="857232"/>
            <a:ext cx="8501122" cy="5268931"/>
          </a:xfrm>
        </p:spPr>
        <p:txBody>
          <a:bodyPr>
            <a:normAutofit fontScale="32500" lnSpcReduction="20000"/>
          </a:bodyPr>
          <a:lstStyle/>
          <a:p>
            <a:r>
              <a:rPr lang="ru-RU" sz="4300" dirty="0" smtClean="0"/>
              <a:t>Практика эксплуатации показала, что качество изготавливаемых в СССР стальных труб не соответствовало требованиям, которые должны к ним предъявляться при использовании в системах централизованного водоснабжения. Одной из важнейших причин повреждаемости стальных трубопроводов подземной прокладки является их нестойкость против внешней и внутренней коррозии. Стальные трубопроводы сравнительно дешевы в строительстве и большая часть трубопроводов строилась из низкосортных сталей без АКП не только внутри, но и снаружи. Катастрофические последствия их коррозии проявляются через несколько лет эксплуатации.</a:t>
            </a:r>
          </a:p>
          <a:p>
            <a:r>
              <a:rPr lang="ru-RU" sz="4300" dirty="0" smtClean="0"/>
              <a:t>Трубная продукция, выпускаемая сегодня кардинально отличается от той, что производилась 15-20 лет назад. По данным Фонда развития трубной промышленности, трубные заводы провели масштабную реконструкцию на сумму 1.7 млрд. долл. США. Трубы проходят полный контроль на качество самого металла, УЗК сварного шва, проводятся </a:t>
            </a:r>
            <a:r>
              <a:rPr lang="ru-RU" sz="4300" dirty="0" err="1" smtClean="0"/>
              <a:t>гидроиспытания</a:t>
            </a:r>
            <a:r>
              <a:rPr lang="ru-RU" sz="4300" dirty="0" smtClean="0"/>
              <a:t> каждой трубы. На всех заводах освоено заводское нанесение АКП. В связи с тем, что сроки службы стального трубопровода определяются, в основном, состоянием АКП, в соответствии с ГОСТ 9.602-89 (51164), такие структуры как ОАО «ГАЗПРОМ» и ОАО «РОСНЕФТЬ», а также зарубежные компании в настоящий момент категорически запрещают строительство трубопроводов в битумной или пленочной изоляции трассового нанесения из-за низкого качества таких покрытий. При применении заводских АКП значительно уменьшаются эксплуатационные затраты на электроснабжение станции катодной защиты в связи с повышенным в десятки раз переходным электрическим сопротивлением заводских АКП.</a:t>
            </a:r>
          </a:p>
          <a:p>
            <a:r>
              <a:rPr lang="ru-RU" sz="4300" dirty="0" smtClean="0"/>
              <a:t>В 2000 -2005 годах фирмами: «</a:t>
            </a:r>
            <a:r>
              <a:rPr lang="ru-RU" sz="4300" dirty="0" err="1" smtClean="0"/>
              <a:t>E.Wood</a:t>
            </a:r>
            <a:r>
              <a:rPr lang="ru-RU" sz="4300" dirty="0" smtClean="0"/>
              <a:t>» (</a:t>
            </a:r>
            <a:r>
              <a:rPr lang="ru-RU" sz="4300" dirty="0" err="1" smtClean="0"/>
              <a:t>Cоpon</a:t>
            </a:r>
            <a:r>
              <a:rPr lang="ru-RU" sz="4300" dirty="0" smtClean="0"/>
              <a:t> 169) Великобритания,</a:t>
            </a:r>
            <a:r>
              <a:rPr lang="ru-RU" sz="4300" b="1" dirty="0" smtClean="0"/>
              <a:t> </a:t>
            </a:r>
            <a:r>
              <a:rPr lang="ru-RU" sz="4300" dirty="0" smtClean="0"/>
              <a:t>«PPG </a:t>
            </a:r>
            <a:r>
              <a:rPr lang="ru-RU" sz="4300" dirty="0" err="1" smtClean="0"/>
              <a:t>Industries</a:t>
            </a:r>
            <a:r>
              <a:rPr lang="ru-RU" sz="4300" dirty="0" smtClean="0"/>
              <a:t> </a:t>
            </a:r>
            <a:r>
              <a:rPr lang="ru-RU" sz="4300" dirty="0" err="1" smtClean="0"/>
              <a:t>netherlands</a:t>
            </a:r>
            <a:r>
              <a:rPr lang="ru-RU" sz="4300" dirty="0" smtClean="0"/>
              <a:t> B.V.» (</a:t>
            </a:r>
            <a:r>
              <a:rPr lang="ru-RU" sz="4300" dirty="0" err="1" smtClean="0"/>
              <a:t>Amercoat</a:t>
            </a:r>
            <a:r>
              <a:rPr lang="ru-RU" sz="4300" dirty="0" smtClean="0"/>
              <a:t> 391) </a:t>
            </a:r>
            <a:r>
              <a:rPr lang="ru-RU" sz="4300" dirty="0" err="1" smtClean="0"/>
              <a:t>Голандия</a:t>
            </a:r>
            <a:r>
              <a:rPr lang="ru-RU" sz="4300" dirty="0" smtClean="0"/>
              <a:t> были разработаны </a:t>
            </a:r>
            <a:r>
              <a:rPr lang="ru-RU" sz="4300" dirty="0" err="1" smtClean="0"/>
              <a:t>безрастворительные</a:t>
            </a:r>
            <a:r>
              <a:rPr lang="ru-RU" sz="4300" dirty="0" smtClean="0"/>
              <a:t> со 100% сухим остатком эпоксидные покрытия. В 2007</a:t>
            </a:r>
            <a:r>
              <a:rPr lang="ru-RU" sz="4300" u="sng" dirty="0" smtClean="0"/>
              <a:t>г</a:t>
            </a:r>
            <a:r>
              <a:rPr lang="ru-RU" sz="4300" dirty="0" smtClean="0"/>
              <a:t> </a:t>
            </a:r>
            <a:r>
              <a:rPr lang="ru-RU" sz="4300" dirty="0" err="1" smtClean="0"/>
              <a:t>Amercoat</a:t>
            </a:r>
            <a:r>
              <a:rPr lang="ru-RU" sz="4300" dirty="0" smtClean="0"/>
              <a:t> 391, получил санитарно-эпидемиологическое заключение Федеральной службы по надзору в сфере защиты прав потребителей и благополучия человека на применение в качестве защитного покрытия в трубопроводах и резервуарах с питьевой водой ,соответствует ISO 12944. Материал </a:t>
            </a:r>
            <a:r>
              <a:rPr lang="ru-RU" sz="4300" dirty="0" err="1" smtClean="0"/>
              <a:t>Amercoat</a:t>
            </a:r>
            <a:r>
              <a:rPr lang="ru-RU" sz="4300" dirty="0" smtClean="0"/>
              <a:t> 391 обладает не только высокими антикоррозийными свойствами, но и представляет из себя </a:t>
            </a:r>
            <a:r>
              <a:rPr lang="ru-RU" sz="4300" dirty="0" err="1" smtClean="0"/>
              <a:t>гладкостное</a:t>
            </a:r>
            <a:r>
              <a:rPr lang="ru-RU" sz="4300" dirty="0" smtClean="0"/>
              <a:t> покрытие с очень высокой твердостью и </a:t>
            </a:r>
            <a:r>
              <a:rPr lang="ru-RU" sz="4300" dirty="0" err="1" smtClean="0"/>
              <a:t>абразивостойкостью</a:t>
            </a:r>
            <a:r>
              <a:rPr lang="ru-RU" sz="4300" dirty="0" smtClean="0"/>
              <a:t>. ГУП «Академия коммунального хозяйства» им. К.Д. Памфилова </a:t>
            </a:r>
            <a:r>
              <a:rPr lang="ru-RU" sz="4300" dirty="0" err="1" smtClean="0"/>
              <a:t>соласовало</a:t>
            </a:r>
            <a:r>
              <a:rPr lang="ru-RU" sz="4300" dirty="0" smtClean="0"/>
              <a:t> ТУ139000-006-79580093-07</a:t>
            </a:r>
            <a:r>
              <a:rPr lang="ru-RU" sz="4300" b="1" dirty="0" smtClean="0"/>
              <a:t> </a:t>
            </a:r>
            <a:r>
              <a:rPr lang="ru-RU" sz="4300" dirty="0" smtClean="0"/>
              <a:t>«Трубы стальные диаметром 114-1420 мм с внутренним изоляционным покрытием на основе высоковязких материалов». Данные покрытия производятся на ООО «Завод по изоляции труб» г. Тимашевск Краснодарского края.</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15.jpg"/>
          <p:cNvPicPr>
            <a:picLocks noGrp="1" noChangeAspect="1"/>
          </p:cNvPicPr>
          <p:nvPr>
            <p:ph idx="1"/>
          </p:nvPr>
        </p:nvPicPr>
        <p:blipFill>
          <a:blip r:embed="rId2" cstate="print"/>
          <a:stretch>
            <a:fillRect/>
          </a:stretch>
        </p:blipFill>
        <p:spPr>
          <a:xfrm>
            <a:off x="1857356" y="285728"/>
            <a:ext cx="5177361" cy="3883021"/>
          </a:xfrm>
        </p:spPr>
      </p:pic>
      <p:sp>
        <p:nvSpPr>
          <p:cNvPr id="5" name="Прямоугольник 4"/>
          <p:cNvSpPr/>
          <p:nvPr/>
        </p:nvSpPr>
        <p:spPr>
          <a:xfrm>
            <a:off x="285720" y="4357695"/>
            <a:ext cx="8572560" cy="2462213"/>
          </a:xfrm>
          <a:prstGeom prst="rect">
            <a:avLst/>
          </a:prstGeom>
        </p:spPr>
        <p:txBody>
          <a:bodyPr wrap="square">
            <a:spAutoFit/>
          </a:bodyPr>
          <a:lstStyle/>
          <a:p>
            <a:r>
              <a:rPr lang="ru-RU" sz="1400" dirty="0" smtClean="0"/>
              <a:t>Нанесение покрытий в заводских условиях производится на стальные трубы поставляемые Российскими трубными заводами с диаметрами от 57 мм. до 1420 мм. с нанесением наружного 2-х и 3-х </a:t>
            </a:r>
            <a:r>
              <a:rPr lang="ru-RU" sz="1400" dirty="0" err="1" smtClean="0"/>
              <a:t>слойного</a:t>
            </a:r>
            <a:r>
              <a:rPr lang="ru-RU" sz="1400" dirty="0" smtClean="0"/>
              <a:t> антикоррозионного покрытия экструдированного полиэтилена (АКП) по ТУ1390-005-79580093-07, ТУ 1390-003-79580093-06 и внутреннего антикоррозийного защитного эпоксидного покрытия - </a:t>
            </a:r>
            <a:r>
              <a:rPr lang="ru-RU" sz="1400" dirty="0" err="1" smtClean="0"/>
              <a:t>Amercoat</a:t>
            </a:r>
            <a:r>
              <a:rPr lang="ru-RU" sz="1400" dirty="0" smtClean="0"/>
              <a:t> 391 PC.</a:t>
            </a:r>
          </a:p>
          <a:p>
            <a:r>
              <a:rPr lang="ru-RU" sz="1400" dirty="0" smtClean="0"/>
              <a:t>Данные ТУ согласованы к применению ОАО «Газпром», ОАО «АК «</a:t>
            </a:r>
            <a:r>
              <a:rPr lang="ru-RU" sz="1400" dirty="0" err="1" smtClean="0"/>
              <a:t>Транснефть</a:t>
            </a:r>
            <a:r>
              <a:rPr lang="ru-RU" sz="1400" dirty="0" smtClean="0"/>
              <a:t>», ОАО ВНИИСТ, ОАО «НК «Роснефть», ОАО «ТНК-ВР», РГУ им. Губкина</a:t>
            </a:r>
          </a:p>
          <a:p>
            <a:r>
              <a:rPr lang="ru-RU" sz="1400" dirty="0" smtClean="0"/>
              <a:t>В настоящее время стальная труба с наружным и внутренним антикоррозионным покрытием применяется при строительстве магистральных водоводов питьевого назначения обеспечивая абсолютную сохранность качества питьевой воды, от водозабора до потребителя, даже в случае возможного или существующего техногенного загрязнения территории трассы водовода. </a:t>
            </a:r>
            <a:r>
              <a:rPr lang="ru-RU" sz="1400" b="1" dirty="0" smtClean="0"/>
              <a:t>Гарантийный срок службы водовода более 50 лет</a:t>
            </a:r>
            <a:r>
              <a:rPr lang="ru-RU" sz="1400" dirty="0" smtClean="0"/>
              <a:t>.</a:t>
            </a:r>
          </a:p>
          <a:p>
            <a:endParaRPr lang="ru-RU"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ICT0886.jpg"/>
          <p:cNvPicPr>
            <a:picLocks noChangeAspect="1"/>
          </p:cNvPicPr>
          <p:nvPr/>
        </p:nvPicPr>
        <p:blipFill>
          <a:blip r:embed="rId2" cstate="print"/>
          <a:stretch>
            <a:fillRect/>
          </a:stretch>
        </p:blipFill>
        <p:spPr>
          <a:xfrm>
            <a:off x="755576" y="3924655"/>
            <a:ext cx="7560840" cy="2966847"/>
          </a:xfrm>
          <a:prstGeom prst="rect">
            <a:avLst/>
          </a:prstGeom>
        </p:spPr>
      </p:pic>
      <p:sp>
        <p:nvSpPr>
          <p:cNvPr id="7" name="Заголовок 6"/>
          <p:cNvSpPr>
            <a:spLocks noGrp="1"/>
          </p:cNvSpPr>
          <p:nvPr>
            <p:ph type="title"/>
          </p:nvPr>
        </p:nvSpPr>
        <p:spPr>
          <a:xfrm>
            <a:off x="3214678" y="5500702"/>
            <a:ext cx="5715040" cy="1143000"/>
          </a:xfrm>
        </p:spPr>
        <p:txBody>
          <a:bodyPr>
            <a:normAutofit/>
          </a:bodyPr>
          <a:lstStyle/>
          <a:p>
            <a:r>
              <a:rPr lang="ru-RU" sz="2400" dirty="0" smtClean="0"/>
              <a:t>Укладка с протягиванием трубы в подводный переход после сварки.</a:t>
            </a:r>
            <a:endParaRPr lang="ru-RU" sz="2400" dirty="0"/>
          </a:p>
        </p:txBody>
      </p:sp>
      <p:pic>
        <p:nvPicPr>
          <p:cNvPr id="8" name="Picture 4"/>
          <p:cNvPicPr/>
          <p:nvPr/>
        </p:nvPicPr>
        <p:blipFill>
          <a:blip r:embed="rId3" cstate="print"/>
          <a:stretch>
            <a:fillRect/>
          </a:stretch>
        </p:blipFill>
        <p:spPr>
          <a:xfrm>
            <a:off x="755577" y="188640"/>
            <a:ext cx="7776863" cy="397729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5190622.JPG"/>
          <p:cNvPicPr>
            <a:picLocks noChangeAspect="1"/>
          </p:cNvPicPr>
          <p:nvPr/>
        </p:nvPicPr>
        <p:blipFill>
          <a:blip r:embed="rId2" cstate="print"/>
          <a:stretch>
            <a:fillRect/>
          </a:stretch>
        </p:blipFill>
        <p:spPr>
          <a:xfrm>
            <a:off x="285720" y="214290"/>
            <a:ext cx="8572528" cy="4929222"/>
          </a:xfrm>
          <a:prstGeom prst="rect">
            <a:avLst/>
          </a:prstGeom>
        </p:spPr>
      </p:pic>
      <p:sp>
        <p:nvSpPr>
          <p:cNvPr id="3" name="Заголовок 2"/>
          <p:cNvSpPr>
            <a:spLocks noGrp="1"/>
          </p:cNvSpPr>
          <p:nvPr>
            <p:ph type="title"/>
          </p:nvPr>
        </p:nvSpPr>
        <p:spPr>
          <a:xfrm>
            <a:off x="500034" y="5429264"/>
            <a:ext cx="8229600" cy="1143000"/>
          </a:xfrm>
        </p:spPr>
        <p:txBody>
          <a:bodyPr>
            <a:noAutofit/>
          </a:bodyPr>
          <a:lstStyle/>
          <a:p>
            <a:r>
              <a:rPr lang="ru-RU" sz="2400" dirty="0" smtClean="0"/>
              <a:t>Укладка трубы </a:t>
            </a:r>
            <a:r>
              <a:rPr lang="ru-RU" sz="2400" dirty="0" err="1" smtClean="0"/>
              <a:t>диам</a:t>
            </a:r>
            <a:r>
              <a:rPr lang="ru-RU" sz="2400" dirty="0" smtClean="0"/>
              <a:t>. 1420 мм. после сварки двумя трубоукладчиками в траншею на строительстве водопровода к г.Владивостоку  с минимальной шириной траншеи без укрепления основания.</a:t>
            </a:r>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714752"/>
            <a:ext cx="8358246" cy="2597137"/>
          </a:xfrm>
        </p:spPr>
        <p:txBody>
          <a:bodyPr>
            <a:normAutofit fontScale="62500" lnSpcReduction="20000"/>
          </a:bodyPr>
          <a:lstStyle/>
          <a:p>
            <a:r>
              <a:rPr lang="ru-RU" dirty="0" smtClean="0"/>
              <a:t>Непосредственное влияние на качество воды оказывают многие факторы: экологические показатели в местах ее забора, минеральный состав, состояние систем очистки и подготовки питьевой воды, технологии и способы ее дезинфекции и транспортировки.</a:t>
            </a:r>
          </a:p>
          <a:p>
            <a:r>
              <a:rPr lang="ru-RU" dirty="0" smtClean="0"/>
              <a:t>В не меньшей мере, на качество воды оказывает влияние материал трубопровода, предназначенного для транспортировки и подачи воды (в особенности — питьевой) потребителям, его наружное и внутреннее покрытие, а также временные процессы, влияющие на качественные изменения стенок трубы в процессе эксплуатации.</a:t>
            </a:r>
          </a:p>
          <a:p>
            <a:endParaRPr lang="ru-RU" dirty="0"/>
          </a:p>
        </p:txBody>
      </p:sp>
      <p:pic>
        <p:nvPicPr>
          <p:cNvPr id="4" name="Рисунок 3" descr="человек в трубе.jpg"/>
          <p:cNvPicPr>
            <a:picLocks noChangeAspect="1"/>
          </p:cNvPicPr>
          <p:nvPr/>
        </p:nvPicPr>
        <p:blipFill>
          <a:blip r:embed="rId2" cstate="print"/>
          <a:stretch>
            <a:fillRect/>
          </a:stretch>
        </p:blipFill>
        <p:spPr>
          <a:xfrm>
            <a:off x="1928794" y="142852"/>
            <a:ext cx="5143536" cy="34301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3.JPG"/>
          <p:cNvPicPr>
            <a:picLocks noChangeAspect="1"/>
          </p:cNvPicPr>
          <p:nvPr/>
        </p:nvPicPr>
        <p:blipFill>
          <a:blip r:embed="rId2" cstate="print"/>
          <a:stretch>
            <a:fillRect/>
          </a:stretch>
        </p:blipFill>
        <p:spPr>
          <a:xfrm>
            <a:off x="357158" y="250009"/>
            <a:ext cx="8429684" cy="632226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9356" y="338110"/>
            <a:ext cx="4248472" cy="583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068" y="338110"/>
            <a:ext cx="4283968" cy="583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93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642942"/>
          </a:xfrm>
        </p:spPr>
        <p:txBody>
          <a:bodyPr>
            <a:normAutofit fontScale="90000"/>
          </a:bodyPr>
          <a:lstStyle/>
          <a:p>
            <a:r>
              <a:rPr lang="ru-RU" dirty="0" smtClean="0"/>
              <a:t>Общая стоимость строительства</a:t>
            </a:r>
            <a:endParaRPr lang="ru-RU" dirty="0"/>
          </a:p>
        </p:txBody>
      </p:sp>
      <p:sp>
        <p:nvSpPr>
          <p:cNvPr id="4" name="Прямоугольник 3"/>
          <p:cNvSpPr/>
          <p:nvPr/>
        </p:nvSpPr>
        <p:spPr>
          <a:xfrm>
            <a:off x="428596" y="1214422"/>
            <a:ext cx="8358246" cy="4801314"/>
          </a:xfrm>
          <a:prstGeom prst="rect">
            <a:avLst/>
          </a:prstGeom>
        </p:spPr>
        <p:txBody>
          <a:bodyPr wrap="square">
            <a:spAutoFit/>
          </a:bodyPr>
          <a:lstStyle/>
          <a:p>
            <a:r>
              <a:rPr lang="ru-RU" dirty="0" smtClean="0"/>
              <a:t>В нижеуказанных таблицах приведены расчёты укладки трубопроводов из различных материалов, без учёта стоимости земляных работ и песчаной постели. Расчет стоимости укладки трубопроводов выполнен в ценах 2001 года по Краснодарскому краю ТЕР-2001 с переводом в цены 4 квартала 2007 года согласно письма Федерального агентства по строительству и ЖКХ «Об индексах на 4 квартал 2013 года».</a:t>
            </a:r>
          </a:p>
          <a:p>
            <a:r>
              <a:rPr lang="ru-RU" dirty="0" smtClean="0"/>
              <a:t>Следует отметить, стоимость антикоррозийного покрытия (АКП) нанесенного в заводских условиях держится на одном уровне уже много лет и с 2001 года составляет 14 - 18 </a:t>
            </a:r>
            <a:r>
              <a:rPr lang="ru-RU" dirty="0" err="1" smtClean="0"/>
              <a:t>у.е</a:t>
            </a:r>
            <a:r>
              <a:rPr lang="ru-RU" dirty="0" smtClean="0"/>
              <a:t>. за 1 кв.м., тогда как стоимость АПК нанесенного в полевых условиях подвержено росту инфляции и постоянно повышается. К примеру, в случае проектирования и последующего строительства трубопроводов с нанесением </a:t>
            </a:r>
            <a:r>
              <a:rPr lang="ru-RU" dirty="0" err="1" smtClean="0"/>
              <a:t>битумно</a:t>
            </a:r>
            <a:r>
              <a:rPr lang="ru-RU" dirty="0" smtClean="0"/>
              <a:t> -резиновой АКП трубы Д219 в полевых условиях стоимость работ по нанесению АКП (с учетом стоимости материалов) составит - 448руб за м/</a:t>
            </a:r>
            <a:r>
              <a:rPr lang="ru-RU" dirty="0" err="1" smtClean="0"/>
              <a:t>п</a:t>
            </a:r>
            <a:r>
              <a:rPr lang="ru-RU" dirty="0" smtClean="0"/>
              <a:t>, а затраты по нанесению антикоррозионной изоляции полимерными липкими лентами 828,36 </a:t>
            </a:r>
            <a:r>
              <a:rPr lang="ru-RU" dirty="0" err="1" smtClean="0"/>
              <a:t>руб</a:t>
            </a:r>
            <a:r>
              <a:rPr lang="ru-RU" dirty="0" smtClean="0"/>
              <a:t> м/п. (ТЭР22-02-010-06), стоимость нанесения АКП в заводских условиях по ГОСТ 9.602- 287 </a:t>
            </a:r>
            <a:r>
              <a:rPr lang="ru-RU" dirty="0" err="1" smtClean="0"/>
              <a:t>руб</a:t>
            </a:r>
            <a:r>
              <a:rPr lang="ru-RU" dirty="0" smtClean="0"/>
              <a:t> м/</a:t>
            </a:r>
            <a:r>
              <a:rPr lang="ru-RU" dirty="0" err="1" smtClean="0"/>
              <a:t>п</a:t>
            </a:r>
            <a:endParaRPr lang="ru-RU" dirty="0" smtClean="0"/>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400" dirty="0" smtClean="0"/>
              <a:t>Укладка 100 м. стальных водопроводных труб</a:t>
            </a:r>
            <a:endParaRPr lang="ru-RU" sz="2400" dirty="0"/>
          </a:p>
        </p:txBody>
      </p:sp>
      <p:sp>
        <p:nvSpPr>
          <p:cNvPr id="4" name="TextBox 3"/>
          <p:cNvSpPr txBox="1"/>
          <p:nvPr/>
        </p:nvSpPr>
        <p:spPr>
          <a:xfrm>
            <a:off x="1500166" y="857233"/>
            <a:ext cx="6715172" cy="461665"/>
          </a:xfrm>
          <a:prstGeom prst="rect">
            <a:avLst/>
          </a:prstGeom>
          <a:noFill/>
        </p:spPr>
        <p:txBody>
          <a:bodyPr wrap="square" rtlCol="0">
            <a:spAutoFit/>
          </a:bodyPr>
          <a:lstStyle/>
          <a:p>
            <a:r>
              <a:rPr lang="ru-RU" sz="1200" dirty="0" smtClean="0"/>
              <a:t>Состав работ: 1) Сварка труб в звенья; 2)Укладка звеньев и отдельных труб в траншеи;</a:t>
            </a:r>
          </a:p>
          <a:p>
            <a:r>
              <a:rPr lang="ru-RU" sz="1200" dirty="0" smtClean="0"/>
              <a:t>3) Сварка звеньев и отдельных труб в траншее; 4) Гидравлическое испытание трубопровода.</a:t>
            </a:r>
            <a:endParaRPr lang="ru-RU" sz="1200" dirty="0"/>
          </a:p>
        </p:txBody>
      </p:sp>
      <p:graphicFrame>
        <p:nvGraphicFramePr>
          <p:cNvPr id="6" name="Таблица 5"/>
          <p:cNvGraphicFramePr>
            <a:graphicFrameLocks noGrp="1"/>
          </p:cNvGraphicFramePr>
          <p:nvPr>
            <p:extLst>
              <p:ext uri="{D42A27DB-BD31-4B8C-83A1-F6EECF244321}">
                <p14:modId xmlns:p14="http://schemas.microsoft.com/office/powerpoint/2010/main" val="396910897"/>
              </p:ext>
            </p:extLst>
          </p:nvPr>
        </p:nvGraphicFramePr>
        <p:xfrm>
          <a:off x="827584" y="1484784"/>
          <a:ext cx="7920881" cy="4407560"/>
        </p:xfrm>
        <a:graphic>
          <a:graphicData uri="http://schemas.openxmlformats.org/drawingml/2006/table">
            <a:tbl>
              <a:tblPr/>
              <a:tblGrid>
                <a:gridCol w="1369391"/>
                <a:gridCol w="427935"/>
                <a:gridCol w="599108"/>
                <a:gridCol w="599108"/>
                <a:gridCol w="513522"/>
                <a:gridCol w="513522"/>
                <a:gridCol w="599108"/>
                <a:gridCol w="513522"/>
                <a:gridCol w="770282"/>
                <a:gridCol w="595387"/>
                <a:gridCol w="709998"/>
                <a:gridCol w="709998"/>
              </a:tblGrid>
              <a:tr h="229071">
                <a:tc rowSpan="2">
                  <a:txBody>
                    <a:bodyPr/>
                    <a:lstStyle/>
                    <a:p>
                      <a:pPr algn="ctr" rtl="0"/>
                      <a:r>
                        <a:rPr lang="ru-RU" sz="1200" b="1" dirty="0">
                          <a:ln>
                            <a:noFill/>
                          </a:ln>
                        </a:rPr>
                        <a:t>Наименование затрат</a:t>
                      </a:r>
                    </a:p>
                  </a:txBody>
                  <a:tcPr marL="19421" marR="19421" marT="19421" marB="19421" anchor="ctr">
                    <a:lnL>
                      <a:noFill/>
                    </a:lnL>
                    <a:lnR>
                      <a:noFill/>
                    </a:lnR>
                    <a:lnT>
                      <a:noFill/>
                    </a:lnT>
                    <a:lnB>
                      <a:noFill/>
                    </a:lnB>
                  </a:tcPr>
                </a:tc>
                <a:tc rowSpan="2">
                  <a:txBody>
                    <a:bodyPr/>
                    <a:lstStyle/>
                    <a:p>
                      <a:pPr algn="ctr" rtl="0"/>
                      <a:r>
                        <a:rPr lang="ru-RU" sz="1200" b="1" dirty="0">
                          <a:ln>
                            <a:noFill/>
                          </a:ln>
                        </a:rPr>
                        <a:t>Ед. </a:t>
                      </a:r>
                      <a:r>
                        <a:rPr lang="ru-RU" sz="1200" b="1" dirty="0" err="1">
                          <a:ln>
                            <a:noFill/>
                          </a:ln>
                        </a:rPr>
                        <a:t>изм</a:t>
                      </a:r>
                      <a:r>
                        <a:rPr lang="ru-RU" sz="1200" b="1" dirty="0">
                          <a:ln>
                            <a:noFill/>
                          </a:ln>
                        </a:rPr>
                        <a:t>.</a:t>
                      </a:r>
                    </a:p>
                  </a:txBody>
                  <a:tcPr marL="19421" marR="19421" marT="19421" marB="19421" anchor="ctr">
                    <a:lnL>
                      <a:noFill/>
                    </a:lnL>
                    <a:lnR>
                      <a:noFill/>
                    </a:lnR>
                    <a:lnT>
                      <a:noFill/>
                    </a:lnT>
                    <a:lnB>
                      <a:noFill/>
                    </a:lnB>
                  </a:tcPr>
                </a:tc>
                <a:tc gridSpan="10">
                  <a:txBody>
                    <a:bodyPr/>
                    <a:lstStyle/>
                    <a:p>
                      <a:pPr algn="ctr" rtl="0"/>
                      <a:r>
                        <a:rPr lang="ru-RU" sz="1200" b="1" dirty="0">
                          <a:ln>
                            <a:noFill/>
                          </a:ln>
                        </a:rPr>
                        <a:t>Диаметр трубопровода, мм</a:t>
                      </a:r>
                    </a:p>
                  </a:txBody>
                  <a:tcPr marL="19421" marR="19421" marT="19421" marB="19421"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95314">
                <a:tc vMerge="1">
                  <a:txBody>
                    <a:bodyPr/>
                    <a:lstStyle/>
                    <a:p>
                      <a:endParaRPr lang="ru-RU"/>
                    </a:p>
                  </a:txBody>
                  <a:tcPr/>
                </a:tc>
                <a:tc vMerge="1">
                  <a:txBody>
                    <a:bodyPr/>
                    <a:lstStyle/>
                    <a:p>
                      <a:endParaRPr lang="ru-RU"/>
                    </a:p>
                  </a:txBody>
                  <a:tcPr/>
                </a:tc>
                <a:tc>
                  <a:txBody>
                    <a:bodyPr/>
                    <a:lstStyle/>
                    <a:p>
                      <a:pPr algn="ctr" rtl="0"/>
                      <a:r>
                        <a:rPr lang="ru-RU" sz="1200" b="1" dirty="0">
                          <a:ln>
                            <a:noFill/>
                          </a:ln>
                        </a:rPr>
                        <a:t>250</a:t>
                      </a:r>
                    </a:p>
                  </a:txBody>
                  <a:tcPr marL="19421" marR="19421" marT="19421" marB="19421" anchor="ctr">
                    <a:lnL>
                      <a:noFill/>
                    </a:lnL>
                    <a:lnR>
                      <a:noFill/>
                    </a:lnR>
                    <a:lnT>
                      <a:noFill/>
                    </a:lnT>
                    <a:lnB>
                      <a:noFill/>
                    </a:lnB>
                  </a:tcPr>
                </a:tc>
                <a:tc>
                  <a:txBody>
                    <a:bodyPr/>
                    <a:lstStyle/>
                    <a:p>
                      <a:pPr algn="ctr" rtl="0"/>
                      <a:r>
                        <a:rPr lang="ru-RU" sz="1200" b="1" dirty="0">
                          <a:ln>
                            <a:noFill/>
                          </a:ln>
                        </a:rPr>
                        <a:t>300</a:t>
                      </a:r>
                    </a:p>
                  </a:txBody>
                  <a:tcPr marL="19421" marR="19421" marT="19421" marB="19421" anchor="ctr">
                    <a:lnL>
                      <a:noFill/>
                    </a:lnL>
                    <a:lnR>
                      <a:noFill/>
                    </a:lnR>
                    <a:lnT>
                      <a:noFill/>
                    </a:lnT>
                    <a:lnB>
                      <a:noFill/>
                    </a:lnB>
                  </a:tcPr>
                </a:tc>
                <a:tc>
                  <a:txBody>
                    <a:bodyPr/>
                    <a:lstStyle/>
                    <a:p>
                      <a:pPr algn="ctr" rtl="0"/>
                      <a:r>
                        <a:rPr lang="ru-RU" sz="1200" b="1" dirty="0">
                          <a:ln>
                            <a:noFill/>
                          </a:ln>
                        </a:rPr>
                        <a:t>350</a:t>
                      </a:r>
                    </a:p>
                  </a:txBody>
                  <a:tcPr marL="19421" marR="19421" marT="19421" marB="19421" anchor="ctr">
                    <a:lnL>
                      <a:noFill/>
                    </a:lnL>
                    <a:lnR>
                      <a:noFill/>
                    </a:lnR>
                    <a:lnT>
                      <a:noFill/>
                    </a:lnT>
                    <a:lnB>
                      <a:noFill/>
                    </a:lnB>
                  </a:tcPr>
                </a:tc>
                <a:tc>
                  <a:txBody>
                    <a:bodyPr/>
                    <a:lstStyle/>
                    <a:p>
                      <a:pPr algn="ctr" rtl="0"/>
                      <a:r>
                        <a:rPr lang="ru-RU" sz="1200" b="1" dirty="0">
                          <a:ln>
                            <a:noFill/>
                          </a:ln>
                        </a:rPr>
                        <a:t>400</a:t>
                      </a:r>
                    </a:p>
                  </a:txBody>
                  <a:tcPr marL="19421" marR="19421" marT="19421" marB="19421" anchor="ctr">
                    <a:lnL>
                      <a:noFill/>
                    </a:lnL>
                    <a:lnR>
                      <a:noFill/>
                    </a:lnR>
                    <a:lnT>
                      <a:noFill/>
                    </a:lnT>
                    <a:lnB>
                      <a:noFill/>
                    </a:lnB>
                  </a:tcPr>
                </a:tc>
                <a:tc>
                  <a:txBody>
                    <a:bodyPr/>
                    <a:lstStyle/>
                    <a:p>
                      <a:pPr algn="ctr" rtl="0"/>
                      <a:r>
                        <a:rPr lang="ru-RU" sz="1200" b="1">
                          <a:ln>
                            <a:noFill/>
                          </a:ln>
                        </a:rPr>
                        <a:t>500</a:t>
                      </a:r>
                    </a:p>
                  </a:txBody>
                  <a:tcPr marL="19421" marR="19421" marT="19421" marB="19421" anchor="ctr">
                    <a:lnL>
                      <a:noFill/>
                    </a:lnL>
                    <a:lnR>
                      <a:noFill/>
                    </a:lnR>
                    <a:lnT>
                      <a:noFill/>
                    </a:lnT>
                    <a:lnB>
                      <a:noFill/>
                    </a:lnB>
                  </a:tcPr>
                </a:tc>
                <a:tc>
                  <a:txBody>
                    <a:bodyPr/>
                    <a:lstStyle/>
                    <a:p>
                      <a:pPr algn="ctr" rtl="0"/>
                      <a:r>
                        <a:rPr lang="ru-RU" sz="1200" b="1">
                          <a:ln>
                            <a:noFill/>
                          </a:ln>
                        </a:rPr>
                        <a:t>600</a:t>
                      </a:r>
                    </a:p>
                  </a:txBody>
                  <a:tcPr marL="19421" marR="19421" marT="19421" marB="19421" anchor="ctr">
                    <a:lnL>
                      <a:noFill/>
                    </a:lnL>
                    <a:lnR>
                      <a:noFill/>
                    </a:lnR>
                    <a:lnT>
                      <a:noFill/>
                    </a:lnT>
                    <a:lnB>
                      <a:noFill/>
                    </a:lnB>
                  </a:tcPr>
                </a:tc>
                <a:tc>
                  <a:txBody>
                    <a:bodyPr/>
                    <a:lstStyle/>
                    <a:p>
                      <a:pPr algn="ctr" rtl="0"/>
                      <a:r>
                        <a:rPr lang="ru-RU" sz="1200" b="1">
                          <a:ln>
                            <a:noFill/>
                          </a:ln>
                        </a:rPr>
                        <a:t>700</a:t>
                      </a:r>
                    </a:p>
                  </a:txBody>
                  <a:tcPr marL="19421" marR="19421" marT="19421" marB="19421" anchor="ctr">
                    <a:lnL>
                      <a:noFill/>
                    </a:lnL>
                    <a:lnR>
                      <a:noFill/>
                    </a:lnR>
                    <a:lnT>
                      <a:noFill/>
                    </a:lnT>
                    <a:lnB>
                      <a:noFill/>
                    </a:lnB>
                  </a:tcPr>
                </a:tc>
                <a:tc>
                  <a:txBody>
                    <a:bodyPr/>
                    <a:lstStyle/>
                    <a:p>
                      <a:pPr algn="ctr" rtl="0"/>
                      <a:r>
                        <a:rPr lang="ru-RU" sz="1200" b="1" dirty="0">
                          <a:ln>
                            <a:noFill/>
                          </a:ln>
                        </a:rPr>
                        <a:t>800</a:t>
                      </a:r>
                    </a:p>
                  </a:txBody>
                  <a:tcPr marL="19421" marR="19421" marT="19421" marB="19421" anchor="ctr">
                    <a:lnL>
                      <a:noFill/>
                    </a:lnL>
                    <a:lnR>
                      <a:noFill/>
                    </a:lnR>
                    <a:lnT>
                      <a:noFill/>
                    </a:lnT>
                    <a:lnB>
                      <a:noFill/>
                    </a:lnB>
                  </a:tcPr>
                </a:tc>
                <a:tc>
                  <a:txBody>
                    <a:bodyPr/>
                    <a:lstStyle/>
                    <a:p>
                      <a:pPr algn="ctr" rtl="0"/>
                      <a:r>
                        <a:rPr lang="ru-RU" sz="1200" b="1" dirty="0" smtClean="0">
                          <a:ln>
                            <a:noFill/>
                          </a:ln>
                        </a:rPr>
                        <a:t>900</a:t>
                      </a:r>
                      <a:endParaRPr lang="ru-RU" sz="1200" b="1" dirty="0">
                        <a:ln>
                          <a:noFill/>
                        </a:ln>
                      </a:endParaRPr>
                    </a:p>
                  </a:txBody>
                  <a:tcPr marL="19421" marR="19421" marT="19421" marB="19421" anchor="ctr">
                    <a:lnL>
                      <a:noFill/>
                    </a:lnL>
                    <a:lnR>
                      <a:noFill/>
                    </a:lnR>
                    <a:lnT>
                      <a:noFill/>
                    </a:lnT>
                    <a:lnB>
                      <a:noFill/>
                    </a:lnB>
                  </a:tcPr>
                </a:tc>
                <a:tc>
                  <a:txBody>
                    <a:bodyPr/>
                    <a:lstStyle/>
                    <a:p>
                      <a:pPr algn="ctr" rtl="0"/>
                      <a:r>
                        <a:rPr lang="ru-RU" sz="1200" b="1" dirty="0">
                          <a:ln>
                            <a:noFill/>
                          </a:ln>
                        </a:rPr>
                        <a:t>1000</a:t>
                      </a:r>
                    </a:p>
                  </a:txBody>
                  <a:tcPr marL="19421" marR="19421" marT="19421" marB="19421" anchor="ctr">
                    <a:lnL>
                      <a:noFill/>
                    </a:lnL>
                    <a:lnR>
                      <a:noFill/>
                    </a:lnR>
                    <a:lnT>
                      <a:noFill/>
                    </a:lnT>
                    <a:lnB>
                      <a:noFill/>
                    </a:lnB>
                  </a:tcPr>
                </a:tc>
              </a:tr>
              <a:tr h="452892">
                <a:tc>
                  <a:txBody>
                    <a:bodyPr/>
                    <a:lstStyle/>
                    <a:p>
                      <a:pPr rtl="0"/>
                      <a:r>
                        <a:rPr lang="ru-RU" sz="1200" b="0" dirty="0">
                          <a:ln>
                            <a:noFill/>
                          </a:ln>
                        </a:rPr>
                        <a:t>Затраты труда рабочих-строителей</a:t>
                      </a:r>
                    </a:p>
                  </a:txBody>
                  <a:tcPr marL="19421" marR="19421" marT="19421" marB="19421" anchor="ctr">
                    <a:lnL>
                      <a:noFill/>
                    </a:lnL>
                    <a:lnR>
                      <a:noFill/>
                    </a:lnR>
                    <a:lnT>
                      <a:noFill/>
                    </a:lnT>
                    <a:lnB>
                      <a:noFill/>
                    </a:lnB>
                  </a:tcPr>
                </a:tc>
                <a:tc>
                  <a:txBody>
                    <a:bodyPr/>
                    <a:lstStyle/>
                    <a:p>
                      <a:pPr algn="ctr" rtl="0"/>
                      <a:r>
                        <a:rPr lang="ru-RU" sz="1200">
                          <a:ln>
                            <a:noFill/>
                          </a:ln>
                        </a:rPr>
                        <a:t>чел.-ч</a:t>
                      </a:r>
                    </a:p>
                  </a:txBody>
                  <a:tcPr marL="19421" marR="19421" marT="19421" marB="19421">
                    <a:lnL>
                      <a:noFill/>
                    </a:lnL>
                    <a:lnR>
                      <a:noFill/>
                    </a:lnR>
                    <a:lnT>
                      <a:noFill/>
                    </a:lnT>
                    <a:lnB>
                      <a:noFill/>
                    </a:lnB>
                  </a:tcPr>
                </a:tc>
                <a:tc>
                  <a:txBody>
                    <a:bodyPr/>
                    <a:lstStyle/>
                    <a:p>
                      <a:pPr algn="ctr" rtl="0"/>
                      <a:r>
                        <a:rPr lang="ru-RU" sz="1200" dirty="0">
                          <a:ln>
                            <a:noFill/>
                          </a:ln>
                        </a:rPr>
                        <a:t>51,20</a:t>
                      </a:r>
                    </a:p>
                  </a:txBody>
                  <a:tcPr marL="19421" marR="19421" marT="19421" marB="19421" anchor="ctr">
                    <a:lnL>
                      <a:noFill/>
                    </a:lnL>
                    <a:lnR>
                      <a:noFill/>
                    </a:lnR>
                    <a:lnT>
                      <a:noFill/>
                    </a:lnT>
                    <a:lnB>
                      <a:noFill/>
                    </a:lnB>
                  </a:tcPr>
                </a:tc>
                <a:tc>
                  <a:txBody>
                    <a:bodyPr/>
                    <a:lstStyle/>
                    <a:p>
                      <a:pPr algn="ctr" rtl="0"/>
                      <a:r>
                        <a:rPr lang="ru-RU" sz="1200" dirty="0">
                          <a:ln>
                            <a:noFill/>
                          </a:ln>
                        </a:rPr>
                        <a:t>59,40</a:t>
                      </a:r>
                    </a:p>
                  </a:txBody>
                  <a:tcPr marL="19421" marR="19421" marT="19421" marB="19421" anchor="ctr">
                    <a:lnL>
                      <a:noFill/>
                    </a:lnL>
                    <a:lnR>
                      <a:noFill/>
                    </a:lnR>
                    <a:lnT>
                      <a:noFill/>
                    </a:lnT>
                    <a:lnB>
                      <a:noFill/>
                    </a:lnB>
                  </a:tcPr>
                </a:tc>
                <a:tc>
                  <a:txBody>
                    <a:bodyPr/>
                    <a:lstStyle/>
                    <a:p>
                      <a:pPr algn="ctr" rtl="0"/>
                      <a:r>
                        <a:rPr lang="ru-RU" sz="1200">
                          <a:ln>
                            <a:noFill/>
                          </a:ln>
                        </a:rPr>
                        <a:t>71,30</a:t>
                      </a:r>
                    </a:p>
                  </a:txBody>
                  <a:tcPr marL="19421" marR="19421" marT="19421" marB="19421" anchor="ctr">
                    <a:lnL>
                      <a:noFill/>
                    </a:lnL>
                    <a:lnR>
                      <a:noFill/>
                    </a:lnR>
                    <a:lnT>
                      <a:noFill/>
                    </a:lnT>
                    <a:lnB>
                      <a:noFill/>
                    </a:lnB>
                  </a:tcPr>
                </a:tc>
                <a:tc>
                  <a:txBody>
                    <a:bodyPr/>
                    <a:lstStyle/>
                    <a:p>
                      <a:pPr algn="ctr" rtl="0"/>
                      <a:r>
                        <a:rPr lang="ru-RU" sz="1200">
                          <a:ln>
                            <a:noFill/>
                          </a:ln>
                        </a:rPr>
                        <a:t>74,50</a:t>
                      </a:r>
                    </a:p>
                  </a:txBody>
                  <a:tcPr marL="19421" marR="19421" marT="19421" marB="19421" anchor="ctr">
                    <a:lnL>
                      <a:noFill/>
                    </a:lnL>
                    <a:lnR>
                      <a:noFill/>
                    </a:lnR>
                    <a:lnT>
                      <a:noFill/>
                    </a:lnT>
                    <a:lnB>
                      <a:noFill/>
                    </a:lnB>
                  </a:tcPr>
                </a:tc>
                <a:tc>
                  <a:txBody>
                    <a:bodyPr/>
                    <a:lstStyle/>
                    <a:p>
                      <a:pPr algn="ctr" rtl="0"/>
                      <a:r>
                        <a:rPr lang="ru-RU" sz="1200" dirty="0">
                          <a:ln>
                            <a:noFill/>
                          </a:ln>
                        </a:rPr>
                        <a:t>97,30</a:t>
                      </a:r>
                    </a:p>
                  </a:txBody>
                  <a:tcPr marL="19421" marR="19421" marT="19421" marB="19421" anchor="ctr">
                    <a:lnL>
                      <a:noFill/>
                    </a:lnL>
                    <a:lnR>
                      <a:noFill/>
                    </a:lnR>
                    <a:lnT>
                      <a:noFill/>
                    </a:lnT>
                    <a:lnB>
                      <a:noFill/>
                    </a:lnB>
                  </a:tcPr>
                </a:tc>
                <a:tc>
                  <a:txBody>
                    <a:bodyPr/>
                    <a:lstStyle/>
                    <a:p>
                      <a:pPr algn="ctr" rtl="0"/>
                      <a:r>
                        <a:rPr lang="ru-RU" sz="1200" dirty="0">
                          <a:ln>
                            <a:noFill/>
                          </a:ln>
                        </a:rPr>
                        <a:t>115</a:t>
                      </a:r>
                    </a:p>
                  </a:txBody>
                  <a:tcPr marL="19421" marR="19421" marT="19421" marB="19421" anchor="ctr">
                    <a:lnL>
                      <a:noFill/>
                    </a:lnL>
                    <a:lnR>
                      <a:noFill/>
                    </a:lnR>
                    <a:lnT>
                      <a:noFill/>
                    </a:lnT>
                    <a:lnB>
                      <a:noFill/>
                    </a:lnB>
                  </a:tcPr>
                </a:tc>
                <a:tc>
                  <a:txBody>
                    <a:bodyPr/>
                    <a:lstStyle/>
                    <a:p>
                      <a:pPr algn="ctr" rtl="0"/>
                      <a:r>
                        <a:rPr lang="ru-RU" sz="1200">
                          <a:ln>
                            <a:noFill/>
                          </a:ln>
                        </a:rPr>
                        <a:t>132</a:t>
                      </a:r>
                    </a:p>
                  </a:txBody>
                  <a:tcPr marL="19421" marR="19421" marT="19421" marB="19421" anchor="ctr">
                    <a:lnL>
                      <a:noFill/>
                    </a:lnL>
                    <a:lnR>
                      <a:noFill/>
                    </a:lnR>
                    <a:lnT>
                      <a:noFill/>
                    </a:lnT>
                    <a:lnB>
                      <a:noFill/>
                    </a:lnB>
                  </a:tcPr>
                </a:tc>
                <a:tc>
                  <a:txBody>
                    <a:bodyPr/>
                    <a:lstStyle/>
                    <a:p>
                      <a:pPr algn="ctr" rtl="0"/>
                      <a:r>
                        <a:rPr lang="ru-RU" sz="1200" dirty="0">
                          <a:ln>
                            <a:noFill/>
                          </a:ln>
                        </a:rPr>
                        <a:t>142</a:t>
                      </a:r>
                    </a:p>
                  </a:txBody>
                  <a:tcPr marL="19421" marR="19421" marT="19421" marB="19421" anchor="ctr">
                    <a:lnL>
                      <a:noFill/>
                    </a:lnL>
                    <a:lnR>
                      <a:noFill/>
                    </a:lnR>
                    <a:lnT>
                      <a:noFill/>
                    </a:lnT>
                    <a:lnB>
                      <a:noFill/>
                    </a:lnB>
                  </a:tcPr>
                </a:tc>
                <a:tc>
                  <a:txBody>
                    <a:bodyPr/>
                    <a:lstStyle/>
                    <a:p>
                      <a:pPr algn="ctr" rtl="0"/>
                      <a:r>
                        <a:rPr lang="ru-RU" sz="1200" dirty="0" smtClean="0">
                          <a:ln>
                            <a:noFill/>
                          </a:ln>
                        </a:rPr>
                        <a:t>159</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a:ln>
                            <a:noFill/>
                          </a:ln>
                        </a:rPr>
                        <a:t>187</a:t>
                      </a:r>
                    </a:p>
                  </a:txBody>
                  <a:tcPr marL="19421" marR="19421" marT="19421" marB="19421" anchor="ctr">
                    <a:lnL>
                      <a:noFill/>
                    </a:lnL>
                    <a:lnR>
                      <a:noFill/>
                    </a:lnR>
                    <a:lnT>
                      <a:noFill/>
                    </a:lnT>
                    <a:lnB>
                      <a:noFill/>
                    </a:lnB>
                  </a:tcPr>
                </a:tc>
              </a:tr>
              <a:tr h="418013">
                <a:tc>
                  <a:txBody>
                    <a:bodyPr/>
                    <a:lstStyle/>
                    <a:p>
                      <a:pPr rtl="0"/>
                      <a:r>
                        <a:rPr lang="ru-RU" sz="1200" b="0">
                          <a:ln>
                            <a:noFill/>
                          </a:ln>
                        </a:rPr>
                        <a:t>Оплата труда рабочих-строителей</a:t>
                      </a: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ru-RU" sz="1200" dirty="0">
                          <a:ln>
                            <a:noFill/>
                          </a:ln>
                        </a:rPr>
                        <a:t>490</a:t>
                      </a:r>
                    </a:p>
                  </a:txBody>
                  <a:tcPr marL="19421" marR="19421" marT="19421" marB="19421" anchor="ctr">
                    <a:lnL>
                      <a:noFill/>
                    </a:lnL>
                    <a:lnR>
                      <a:noFill/>
                    </a:lnR>
                    <a:lnT>
                      <a:noFill/>
                    </a:lnT>
                    <a:lnB>
                      <a:noFill/>
                    </a:lnB>
                  </a:tcPr>
                </a:tc>
                <a:tc>
                  <a:txBody>
                    <a:bodyPr/>
                    <a:lstStyle/>
                    <a:p>
                      <a:pPr algn="ctr" rtl="0"/>
                      <a:r>
                        <a:rPr lang="ru-RU" sz="1200" dirty="0">
                          <a:ln>
                            <a:noFill/>
                          </a:ln>
                        </a:rPr>
                        <a:t>568</a:t>
                      </a:r>
                    </a:p>
                  </a:txBody>
                  <a:tcPr marL="19421" marR="19421" marT="19421" marB="19421" anchor="ctr">
                    <a:lnL>
                      <a:noFill/>
                    </a:lnL>
                    <a:lnR>
                      <a:noFill/>
                    </a:lnR>
                    <a:lnT>
                      <a:noFill/>
                    </a:lnT>
                    <a:lnB>
                      <a:noFill/>
                    </a:lnB>
                  </a:tcPr>
                </a:tc>
                <a:tc>
                  <a:txBody>
                    <a:bodyPr/>
                    <a:lstStyle/>
                    <a:p>
                      <a:pPr algn="ctr" rtl="0"/>
                      <a:r>
                        <a:rPr lang="ru-RU" sz="1200" dirty="0">
                          <a:ln>
                            <a:noFill/>
                          </a:ln>
                        </a:rPr>
                        <a:t>682</a:t>
                      </a:r>
                    </a:p>
                  </a:txBody>
                  <a:tcPr marL="19421" marR="19421" marT="19421" marB="19421" anchor="ctr">
                    <a:lnL>
                      <a:noFill/>
                    </a:lnL>
                    <a:lnR>
                      <a:noFill/>
                    </a:lnR>
                    <a:lnT>
                      <a:noFill/>
                    </a:lnT>
                    <a:lnB>
                      <a:noFill/>
                    </a:lnB>
                  </a:tcPr>
                </a:tc>
                <a:tc>
                  <a:txBody>
                    <a:bodyPr/>
                    <a:lstStyle/>
                    <a:p>
                      <a:pPr algn="ctr" rtl="0"/>
                      <a:r>
                        <a:rPr lang="ru-RU" sz="1200" dirty="0">
                          <a:ln>
                            <a:noFill/>
                          </a:ln>
                        </a:rPr>
                        <a:t>713</a:t>
                      </a:r>
                    </a:p>
                  </a:txBody>
                  <a:tcPr marL="19421" marR="19421" marT="19421" marB="19421" anchor="ctr">
                    <a:lnL>
                      <a:noFill/>
                    </a:lnL>
                    <a:lnR>
                      <a:noFill/>
                    </a:lnR>
                    <a:lnT>
                      <a:noFill/>
                    </a:lnT>
                    <a:lnB>
                      <a:noFill/>
                    </a:lnB>
                  </a:tcPr>
                </a:tc>
                <a:tc>
                  <a:txBody>
                    <a:bodyPr/>
                    <a:lstStyle/>
                    <a:p>
                      <a:pPr algn="ctr" rtl="0"/>
                      <a:r>
                        <a:rPr lang="ru-RU" sz="1200" dirty="0">
                          <a:ln>
                            <a:noFill/>
                          </a:ln>
                        </a:rPr>
                        <a:t>931</a:t>
                      </a:r>
                    </a:p>
                  </a:txBody>
                  <a:tcPr marL="19421" marR="19421" marT="19421" marB="19421" anchor="ctr">
                    <a:lnL>
                      <a:noFill/>
                    </a:lnL>
                    <a:lnR>
                      <a:noFill/>
                    </a:lnR>
                    <a:lnT>
                      <a:noFill/>
                    </a:lnT>
                    <a:lnB>
                      <a:noFill/>
                    </a:lnB>
                  </a:tcPr>
                </a:tc>
                <a:tc>
                  <a:txBody>
                    <a:bodyPr/>
                    <a:lstStyle/>
                    <a:p>
                      <a:pPr algn="ctr" rtl="0"/>
                      <a:r>
                        <a:rPr lang="ru-RU" sz="1200">
                          <a:ln>
                            <a:noFill/>
                          </a:ln>
                        </a:rPr>
                        <a:t>1101</a:t>
                      </a:r>
                    </a:p>
                  </a:txBody>
                  <a:tcPr marL="19421" marR="19421" marT="19421" marB="19421" anchor="ctr">
                    <a:lnL>
                      <a:noFill/>
                    </a:lnL>
                    <a:lnR>
                      <a:noFill/>
                    </a:lnR>
                    <a:lnT>
                      <a:noFill/>
                    </a:lnT>
                    <a:lnB>
                      <a:noFill/>
                    </a:lnB>
                  </a:tcPr>
                </a:tc>
                <a:tc>
                  <a:txBody>
                    <a:bodyPr/>
                    <a:lstStyle/>
                    <a:p>
                      <a:pPr algn="ctr" rtl="0"/>
                      <a:r>
                        <a:rPr lang="ru-RU" sz="1200" dirty="0">
                          <a:ln>
                            <a:noFill/>
                          </a:ln>
                        </a:rPr>
                        <a:t>1263</a:t>
                      </a:r>
                    </a:p>
                  </a:txBody>
                  <a:tcPr marL="19421" marR="19421" marT="19421" marB="19421" anchor="ctr">
                    <a:lnL>
                      <a:noFill/>
                    </a:lnL>
                    <a:lnR>
                      <a:noFill/>
                    </a:lnR>
                    <a:lnT>
                      <a:noFill/>
                    </a:lnT>
                    <a:lnB>
                      <a:noFill/>
                    </a:lnB>
                  </a:tcPr>
                </a:tc>
                <a:tc>
                  <a:txBody>
                    <a:bodyPr/>
                    <a:lstStyle/>
                    <a:p>
                      <a:pPr algn="ctr" rtl="0"/>
                      <a:r>
                        <a:rPr lang="ru-RU" sz="1200" dirty="0">
                          <a:ln>
                            <a:noFill/>
                          </a:ln>
                        </a:rPr>
                        <a:t>1359</a:t>
                      </a:r>
                    </a:p>
                  </a:txBody>
                  <a:tcPr marL="19421" marR="19421" marT="19421" marB="19421" anchor="ctr">
                    <a:lnL>
                      <a:noFill/>
                    </a:lnL>
                    <a:lnR>
                      <a:noFill/>
                    </a:lnR>
                    <a:lnT>
                      <a:noFill/>
                    </a:lnT>
                    <a:lnB>
                      <a:noFill/>
                    </a:lnB>
                  </a:tcPr>
                </a:tc>
                <a:tc>
                  <a:txBody>
                    <a:bodyPr/>
                    <a:lstStyle/>
                    <a:p>
                      <a:pPr algn="ctr" rtl="0"/>
                      <a:r>
                        <a:rPr lang="ru-RU" sz="1200" dirty="0" smtClean="0">
                          <a:ln>
                            <a:noFill/>
                          </a:ln>
                        </a:rPr>
                        <a:t>1584</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a:ln>
                            <a:noFill/>
                          </a:ln>
                        </a:rPr>
                        <a:t>1790</a:t>
                      </a:r>
                    </a:p>
                  </a:txBody>
                  <a:tcPr marL="19421" marR="19421" marT="19421" marB="19421" anchor="ctr">
                    <a:lnL>
                      <a:noFill/>
                    </a:lnL>
                    <a:lnR>
                      <a:noFill/>
                    </a:lnR>
                    <a:lnT>
                      <a:noFill/>
                    </a:lnT>
                    <a:lnB>
                      <a:noFill/>
                    </a:lnB>
                  </a:tcPr>
                </a:tc>
              </a:tr>
              <a:tr h="370339">
                <a:tc>
                  <a:txBody>
                    <a:bodyPr/>
                    <a:lstStyle/>
                    <a:p>
                      <a:pPr rtl="0"/>
                      <a:r>
                        <a:rPr lang="ru-RU" sz="1200" b="0">
                          <a:ln>
                            <a:noFill/>
                          </a:ln>
                        </a:rPr>
                        <a:t>Эксплуатация машин</a:t>
                      </a: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ru-RU" sz="1200">
                          <a:ln>
                            <a:noFill/>
                          </a:ln>
                        </a:rPr>
                        <a:t>1357</a:t>
                      </a:r>
                    </a:p>
                  </a:txBody>
                  <a:tcPr marL="19421" marR="19421" marT="19421" marB="19421" anchor="ctr">
                    <a:lnL>
                      <a:noFill/>
                    </a:lnL>
                    <a:lnR>
                      <a:noFill/>
                    </a:lnR>
                    <a:lnT>
                      <a:noFill/>
                    </a:lnT>
                    <a:lnB>
                      <a:noFill/>
                    </a:lnB>
                  </a:tcPr>
                </a:tc>
                <a:tc>
                  <a:txBody>
                    <a:bodyPr/>
                    <a:lstStyle/>
                    <a:p>
                      <a:pPr algn="ctr" rtl="0"/>
                      <a:r>
                        <a:rPr lang="ru-RU" sz="1200">
                          <a:ln>
                            <a:noFill/>
                          </a:ln>
                        </a:rPr>
                        <a:t>1701</a:t>
                      </a:r>
                    </a:p>
                  </a:txBody>
                  <a:tcPr marL="19421" marR="19421" marT="19421" marB="19421" anchor="ctr">
                    <a:lnL>
                      <a:noFill/>
                    </a:lnL>
                    <a:lnR>
                      <a:noFill/>
                    </a:lnR>
                    <a:lnT>
                      <a:noFill/>
                    </a:lnT>
                    <a:lnB>
                      <a:noFill/>
                    </a:lnB>
                  </a:tcPr>
                </a:tc>
                <a:tc>
                  <a:txBody>
                    <a:bodyPr/>
                    <a:lstStyle/>
                    <a:p>
                      <a:pPr algn="ctr" rtl="0"/>
                      <a:r>
                        <a:rPr lang="ru-RU" sz="1200">
                          <a:ln>
                            <a:noFill/>
                          </a:ln>
                        </a:rPr>
                        <a:t>1970</a:t>
                      </a:r>
                    </a:p>
                  </a:txBody>
                  <a:tcPr marL="19421" marR="19421" marT="19421" marB="19421" anchor="ctr">
                    <a:lnL>
                      <a:noFill/>
                    </a:lnL>
                    <a:lnR>
                      <a:noFill/>
                    </a:lnR>
                    <a:lnT>
                      <a:noFill/>
                    </a:lnT>
                    <a:lnB>
                      <a:noFill/>
                    </a:lnB>
                  </a:tcPr>
                </a:tc>
                <a:tc>
                  <a:txBody>
                    <a:bodyPr/>
                    <a:lstStyle/>
                    <a:p>
                      <a:pPr algn="ctr" rtl="0"/>
                      <a:r>
                        <a:rPr lang="ru-RU" sz="1200" dirty="0">
                          <a:ln>
                            <a:noFill/>
                          </a:ln>
                        </a:rPr>
                        <a:t>2262</a:t>
                      </a:r>
                    </a:p>
                  </a:txBody>
                  <a:tcPr marL="19421" marR="19421" marT="19421" marB="19421" anchor="ctr">
                    <a:lnL>
                      <a:noFill/>
                    </a:lnL>
                    <a:lnR>
                      <a:noFill/>
                    </a:lnR>
                    <a:lnT>
                      <a:noFill/>
                    </a:lnT>
                    <a:lnB>
                      <a:noFill/>
                    </a:lnB>
                  </a:tcPr>
                </a:tc>
                <a:tc>
                  <a:txBody>
                    <a:bodyPr/>
                    <a:lstStyle/>
                    <a:p>
                      <a:pPr algn="ctr" rtl="0"/>
                      <a:r>
                        <a:rPr lang="ru-RU" sz="1200">
                          <a:ln>
                            <a:noFill/>
                          </a:ln>
                        </a:rPr>
                        <a:t>2988</a:t>
                      </a:r>
                    </a:p>
                  </a:txBody>
                  <a:tcPr marL="19421" marR="19421" marT="19421" marB="19421" anchor="ctr">
                    <a:lnL>
                      <a:noFill/>
                    </a:lnL>
                    <a:lnR>
                      <a:noFill/>
                    </a:lnR>
                    <a:lnT>
                      <a:noFill/>
                    </a:lnT>
                    <a:lnB>
                      <a:noFill/>
                    </a:lnB>
                  </a:tcPr>
                </a:tc>
                <a:tc>
                  <a:txBody>
                    <a:bodyPr/>
                    <a:lstStyle/>
                    <a:p>
                      <a:pPr algn="ctr" rtl="0"/>
                      <a:r>
                        <a:rPr lang="ru-RU" sz="1200" dirty="0">
                          <a:ln>
                            <a:noFill/>
                          </a:ln>
                        </a:rPr>
                        <a:t>3850</a:t>
                      </a:r>
                    </a:p>
                  </a:txBody>
                  <a:tcPr marL="19421" marR="19421" marT="19421" marB="19421" anchor="ctr">
                    <a:lnL>
                      <a:noFill/>
                    </a:lnL>
                    <a:lnR>
                      <a:noFill/>
                    </a:lnR>
                    <a:lnT>
                      <a:noFill/>
                    </a:lnT>
                    <a:lnB>
                      <a:noFill/>
                    </a:lnB>
                  </a:tcPr>
                </a:tc>
                <a:tc>
                  <a:txBody>
                    <a:bodyPr/>
                    <a:lstStyle/>
                    <a:p>
                      <a:pPr algn="ctr" rtl="0"/>
                      <a:r>
                        <a:rPr lang="ru-RU" sz="1200" dirty="0">
                          <a:ln>
                            <a:noFill/>
                          </a:ln>
                        </a:rPr>
                        <a:t>4523</a:t>
                      </a:r>
                    </a:p>
                  </a:txBody>
                  <a:tcPr marL="19421" marR="19421" marT="19421" marB="19421" anchor="ctr">
                    <a:lnL>
                      <a:noFill/>
                    </a:lnL>
                    <a:lnR>
                      <a:noFill/>
                    </a:lnR>
                    <a:lnT>
                      <a:noFill/>
                    </a:lnT>
                    <a:lnB>
                      <a:noFill/>
                    </a:lnB>
                  </a:tcPr>
                </a:tc>
                <a:tc>
                  <a:txBody>
                    <a:bodyPr/>
                    <a:lstStyle/>
                    <a:p>
                      <a:pPr algn="ctr" rtl="0"/>
                      <a:r>
                        <a:rPr lang="ru-RU" sz="1200" dirty="0">
                          <a:ln>
                            <a:noFill/>
                          </a:ln>
                        </a:rPr>
                        <a:t>5295</a:t>
                      </a:r>
                    </a:p>
                  </a:txBody>
                  <a:tcPr marL="19421" marR="19421" marT="19421" marB="19421" anchor="ctr">
                    <a:lnL>
                      <a:noFill/>
                    </a:lnL>
                    <a:lnR>
                      <a:noFill/>
                    </a:lnR>
                    <a:lnT>
                      <a:noFill/>
                    </a:lnT>
                    <a:lnB>
                      <a:noFill/>
                    </a:lnB>
                  </a:tcPr>
                </a:tc>
                <a:tc>
                  <a:txBody>
                    <a:bodyPr/>
                    <a:lstStyle/>
                    <a:p>
                      <a:pPr algn="ctr" rtl="0"/>
                      <a:r>
                        <a:rPr lang="ru-RU" sz="1200" dirty="0" smtClean="0">
                          <a:ln>
                            <a:noFill/>
                          </a:ln>
                        </a:rPr>
                        <a:t>7340</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a:ln>
                            <a:noFill/>
                          </a:ln>
                        </a:rPr>
                        <a:t>9152</a:t>
                      </a:r>
                    </a:p>
                  </a:txBody>
                  <a:tcPr marL="19421" marR="19421" marT="19421" marB="19421" anchor="ctr">
                    <a:lnL>
                      <a:noFill/>
                    </a:lnL>
                    <a:lnR>
                      <a:noFill/>
                    </a:lnR>
                    <a:lnT>
                      <a:noFill/>
                    </a:lnT>
                    <a:lnB>
                      <a:noFill/>
                    </a:lnB>
                  </a:tcPr>
                </a:tc>
              </a:tr>
              <a:tr h="642023">
                <a:tc>
                  <a:txBody>
                    <a:bodyPr/>
                    <a:lstStyle/>
                    <a:p>
                      <a:pPr rtl="0"/>
                      <a:r>
                        <a:rPr lang="ru-RU" sz="1200" b="0">
                          <a:ln>
                            <a:noFill/>
                          </a:ln>
                        </a:rPr>
                        <a:t>Прочие материальные ресурсы</a:t>
                      </a: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ru-RU" sz="1200">
                          <a:ln>
                            <a:noFill/>
                          </a:ln>
                        </a:rPr>
                        <a:t>416</a:t>
                      </a:r>
                    </a:p>
                  </a:txBody>
                  <a:tcPr marL="19421" marR="19421" marT="19421" marB="19421" anchor="ctr">
                    <a:lnL>
                      <a:noFill/>
                    </a:lnL>
                    <a:lnR>
                      <a:noFill/>
                    </a:lnR>
                    <a:lnT>
                      <a:noFill/>
                    </a:lnT>
                    <a:lnB>
                      <a:noFill/>
                    </a:lnB>
                  </a:tcPr>
                </a:tc>
                <a:tc>
                  <a:txBody>
                    <a:bodyPr/>
                    <a:lstStyle/>
                    <a:p>
                      <a:pPr algn="ctr" rtl="0"/>
                      <a:r>
                        <a:rPr lang="ru-RU" sz="1200">
                          <a:ln>
                            <a:noFill/>
                          </a:ln>
                        </a:rPr>
                        <a:t>460</a:t>
                      </a:r>
                    </a:p>
                  </a:txBody>
                  <a:tcPr marL="19421" marR="19421" marT="19421" marB="19421" anchor="ctr">
                    <a:lnL>
                      <a:noFill/>
                    </a:lnL>
                    <a:lnR>
                      <a:noFill/>
                    </a:lnR>
                    <a:lnT>
                      <a:noFill/>
                    </a:lnT>
                    <a:lnB>
                      <a:noFill/>
                    </a:lnB>
                  </a:tcPr>
                </a:tc>
                <a:tc>
                  <a:txBody>
                    <a:bodyPr/>
                    <a:lstStyle/>
                    <a:p>
                      <a:pPr algn="ctr" rtl="0"/>
                      <a:r>
                        <a:rPr lang="ru-RU" sz="1200">
                          <a:ln>
                            <a:noFill/>
                          </a:ln>
                        </a:rPr>
                        <a:t>540</a:t>
                      </a:r>
                    </a:p>
                  </a:txBody>
                  <a:tcPr marL="19421" marR="19421" marT="19421" marB="19421" anchor="ctr">
                    <a:lnL>
                      <a:noFill/>
                    </a:lnL>
                    <a:lnR>
                      <a:noFill/>
                    </a:lnR>
                    <a:lnT>
                      <a:noFill/>
                    </a:lnT>
                    <a:lnB>
                      <a:noFill/>
                    </a:lnB>
                  </a:tcPr>
                </a:tc>
                <a:tc>
                  <a:txBody>
                    <a:bodyPr/>
                    <a:lstStyle/>
                    <a:p>
                      <a:pPr algn="ctr" rtl="0"/>
                      <a:r>
                        <a:rPr lang="ru-RU" sz="1200" dirty="0">
                          <a:ln>
                            <a:noFill/>
                          </a:ln>
                        </a:rPr>
                        <a:t>595</a:t>
                      </a:r>
                    </a:p>
                  </a:txBody>
                  <a:tcPr marL="19421" marR="19421" marT="19421" marB="19421" anchor="ctr">
                    <a:lnL>
                      <a:noFill/>
                    </a:lnL>
                    <a:lnR>
                      <a:noFill/>
                    </a:lnR>
                    <a:lnT>
                      <a:noFill/>
                    </a:lnT>
                    <a:lnB>
                      <a:noFill/>
                    </a:lnB>
                  </a:tcPr>
                </a:tc>
                <a:tc>
                  <a:txBody>
                    <a:bodyPr/>
                    <a:lstStyle/>
                    <a:p>
                      <a:pPr algn="ctr" rtl="0"/>
                      <a:r>
                        <a:rPr lang="ru-RU" sz="1200" dirty="0">
                          <a:ln>
                            <a:noFill/>
                          </a:ln>
                        </a:rPr>
                        <a:t>671</a:t>
                      </a:r>
                    </a:p>
                  </a:txBody>
                  <a:tcPr marL="19421" marR="19421" marT="19421" marB="19421" anchor="ctr">
                    <a:lnL>
                      <a:noFill/>
                    </a:lnL>
                    <a:lnR>
                      <a:noFill/>
                    </a:lnR>
                    <a:lnT>
                      <a:noFill/>
                    </a:lnT>
                    <a:lnB>
                      <a:noFill/>
                    </a:lnB>
                  </a:tcPr>
                </a:tc>
                <a:tc>
                  <a:txBody>
                    <a:bodyPr/>
                    <a:lstStyle/>
                    <a:p>
                      <a:pPr algn="ctr" rtl="0"/>
                      <a:r>
                        <a:rPr lang="ru-RU" sz="1200" dirty="0">
                          <a:ln>
                            <a:noFill/>
                          </a:ln>
                        </a:rPr>
                        <a:t>905</a:t>
                      </a:r>
                    </a:p>
                  </a:txBody>
                  <a:tcPr marL="19421" marR="19421" marT="19421" marB="19421" anchor="ctr">
                    <a:lnL>
                      <a:noFill/>
                    </a:lnL>
                    <a:lnR>
                      <a:noFill/>
                    </a:lnR>
                    <a:lnT>
                      <a:noFill/>
                    </a:lnT>
                    <a:lnB>
                      <a:noFill/>
                    </a:lnB>
                  </a:tcPr>
                </a:tc>
                <a:tc>
                  <a:txBody>
                    <a:bodyPr/>
                    <a:lstStyle/>
                    <a:p>
                      <a:pPr algn="ctr" rtl="0"/>
                      <a:r>
                        <a:rPr lang="ru-RU" sz="1200">
                          <a:ln>
                            <a:noFill/>
                          </a:ln>
                        </a:rPr>
                        <a:t>1165</a:t>
                      </a:r>
                    </a:p>
                  </a:txBody>
                  <a:tcPr marL="19421" marR="19421" marT="19421" marB="19421" anchor="ctr">
                    <a:lnL>
                      <a:noFill/>
                    </a:lnL>
                    <a:lnR>
                      <a:noFill/>
                    </a:lnR>
                    <a:lnT>
                      <a:noFill/>
                    </a:lnT>
                    <a:lnB>
                      <a:noFill/>
                    </a:lnB>
                  </a:tcPr>
                </a:tc>
                <a:tc>
                  <a:txBody>
                    <a:bodyPr/>
                    <a:lstStyle/>
                    <a:p>
                      <a:pPr algn="ctr" rtl="0"/>
                      <a:r>
                        <a:rPr lang="ru-RU" sz="1200" dirty="0">
                          <a:ln>
                            <a:noFill/>
                          </a:ln>
                        </a:rPr>
                        <a:t>1497</a:t>
                      </a:r>
                    </a:p>
                  </a:txBody>
                  <a:tcPr marL="19421" marR="19421" marT="19421" marB="19421" anchor="ctr">
                    <a:lnL>
                      <a:noFill/>
                    </a:lnL>
                    <a:lnR>
                      <a:noFill/>
                    </a:lnR>
                    <a:lnT>
                      <a:noFill/>
                    </a:lnT>
                    <a:lnB>
                      <a:noFill/>
                    </a:lnB>
                  </a:tcPr>
                </a:tc>
                <a:tc>
                  <a:txBody>
                    <a:bodyPr/>
                    <a:lstStyle/>
                    <a:p>
                      <a:pPr algn="ctr" rtl="0"/>
                      <a:r>
                        <a:rPr lang="ru-RU" sz="1200" dirty="0" smtClean="0">
                          <a:ln>
                            <a:noFill/>
                          </a:ln>
                        </a:rPr>
                        <a:t>1983</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a:ln>
                            <a:noFill/>
                          </a:ln>
                        </a:rPr>
                        <a:t>2405</a:t>
                      </a:r>
                    </a:p>
                  </a:txBody>
                  <a:tcPr marL="19421" marR="19421" marT="19421" marB="19421" anchor="ctr">
                    <a:lnL>
                      <a:noFill/>
                    </a:lnL>
                    <a:lnR>
                      <a:noFill/>
                    </a:lnR>
                    <a:lnT>
                      <a:noFill/>
                    </a:lnT>
                    <a:lnB>
                      <a:noFill/>
                    </a:lnB>
                  </a:tcPr>
                </a:tc>
              </a:tr>
              <a:tr h="606954">
                <a:tc>
                  <a:txBody>
                    <a:bodyPr/>
                    <a:lstStyle/>
                    <a:p>
                      <a:pPr rtl="0"/>
                      <a:r>
                        <a:rPr lang="ru-RU" sz="1200" b="0">
                          <a:ln>
                            <a:noFill/>
                          </a:ln>
                        </a:rPr>
                        <a:t>Всего, прямые затраты в ценах ТЕР-2001</a:t>
                      </a: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ru-RU" sz="1200" dirty="0">
                          <a:ln>
                            <a:noFill/>
                          </a:ln>
                        </a:rPr>
                        <a:t>2263</a:t>
                      </a:r>
                    </a:p>
                  </a:txBody>
                  <a:tcPr marL="19421" marR="19421" marT="19421" marB="19421" anchor="ctr">
                    <a:lnL>
                      <a:noFill/>
                    </a:lnL>
                    <a:lnR>
                      <a:noFill/>
                    </a:lnR>
                    <a:lnT>
                      <a:noFill/>
                    </a:lnT>
                    <a:lnB>
                      <a:noFill/>
                    </a:lnB>
                  </a:tcPr>
                </a:tc>
                <a:tc>
                  <a:txBody>
                    <a:bodyPr/>
                    <a:lstStyle/>
                    <a:p>
                      <a:pPr algn="ctr" rtl="0"/>
                      <a:r>
                        <a:rPr lang="ru-RU" sz="1200">
                          <a:ln>
                            <a:noFill/>
                          </a:ln>
                        </a:rPr>
                        <a:t>2729</a:t>
                      </a:r>
                    </a:p>
                  </a:txBody>
                  <a:tcPr marL="19421" marR="19421" marT="19421" marB="19421" anchor="ctr">
                    <a:lnL>
                      <a:noFill/>
                    </a:lnL>
                    <a:lnR>
                      <a:noFill/>
                    </a:lnR>
                    <a:lnT>
                      <a:noFill/>
                    </a:lnT>
                    <a:lnB>
                      <a:noFill/>
                    </a:lnB>
                  </a:tcPr>
                </a:tc>
                <a:tc>
                  <a:txBody>
                    <a:bodyPr/>
                    <a:lstStyle/>
                    <a:p>
                      <a:pPr algn="ctr" rtl="0"/>
                      <a:r>
                        <a:rPr lang="ru-RU" sz="1200">
                          <a:ln>
                            <a:noFill/>
                          </a:ln>
                        </a:rPr>
                        <a:t>3192</a:t>
                      </a:r>
                    </a:p>
                  </a:txBody>
                  <a:tcPr marL="19421" marR="19421" marT="19421" marB="19421" anchor="ctr">
                    <a:lnL>
                      <a:noFill/>
                    </a:lnL>
                    <a:lnR>
                      <a:noFill/>
                    </a:lnR>
                    <a:lnT>
                      <a:noFill/>
                    </a:lnT>
                    <a:lnB>
                      <a:noFill/>
                    </a:lnB>
                  </a:tcPr>
                </a:tc>
                <a:tc>
                  <a:txBody>
                    <a:bodyPr/>
                    <a:lstStyle/>
                    <a:p>
                      <a:pPr algn="ctr" rtl="0"/>
                      <a:r>
                        <a:rPr lang="ru-RU" sz="1200" dirty="0">
                          <a:ln>
                            <a:noFill/>
                          </a:ln>
                        </a:rPr>
                        <a:t>3570</a:t>
                      </a:r>
                    </a:p>
                  </a:txBody>
                  <a:tcPr marL="19421" marR="19421" marT="19421" marB="19421" anchor="ctr">
                    <a:lnL>
                      <a:noFill/>
                    </a:lnL>
                    <a:lnR>
                      <a:noFill/>
                    </a:lnR>
                    <a:lnT>
                      <a:noFill/>
                    </a:lnT>
                    <a:lnB>
                      <a:noFill/>
                    </a:lnB>
                  </a:tcPr>
                </a:tc>
                <a:tc>
                  <a:txBody>
                    <a:bodyPr/>
                    <a:lstStyle/>
                    <a:p>
                      <a:pPr algn="ctr" rtl="0"/>
                      <a:r>
                        <a:rPr lang="ru-RU" sz="1200">
                          <a:ln>
                            <a:noFill/>
                          </a:ln>
                        </a:rPr>
                        <a:t>4590</a:t>
                      </a:r>
                    </a:p>
                  </a:txBody>
                  <a:tcPr marL="19421" marR="19421" marT="19421" marB="19421" anchor="ctr">
                    <a:lnL>
                      <a:noFill/>
                    </a:lnL>
                    <a:lnR>
                      <a:noFill/>
                    </a:lnR>
                    <a:lnT>
                      <a:noFill/>
                    </a:lnT>
                    <a:lnB>
                      <a:noFill/>
                    </a:lnB>
                  </a:tcPr>
                </a:tc>
                <a:tc>
                  <a:txBody>
                    <a:bodyPr/>
                    <a:lstStyle/>
                    <a:p>
                      <a:pPr algn="ctr" rtl="0"/>
                      <a:r>
                        <a:rPr lang="ru-RU" sz="1200" dirty="0" smtClean="0">
                          <a:ln>
                            <a:noFill/>
                          </a:ln>
                        </a:rPr>
                        <a:t>6526</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7859</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9508</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14614</a:t>
                      </a:r>
                      <a:endParaRPr lang="ru-RU"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15712</a:t>
                      </a:r>
                      <a:endParaRPr lang="ru-RU" sz="1200" dirty="0">
                        <a:ln>
                          <a:noFill/>
                        </a:ln>
                      </a:endParaRPr>
                    </a:p>
                  </a:txBody>
                  <a:tcPr marL="19421" marR="19421" marT="19421" marB="19421" anchor="ctr">
                    <a:lnL>
                      <a:noFill/>
                    </a:lnL>
                    <a:lnR>
                      <a:noFill/>
                    </a:lnR>
                    <a:lnT>
                      <a:noFill/>
                    </a:lnT>
                    <a:lnB>
                      <a:noFill/>
                    </a:lnB>
                  </a:tcPr>
                </a:tc>
              </a:tr>
              <a:tr h="370339">
                <a:tc>
                  <a:txBody>
                    <a:bodyPr/>
                    <a:lstStyle/>
                    <a:p>
                      <a:pPr rtl="0"/>
                      <a:r>
                        <a:rPr lang="ru-RU" sz="1200" b="0" dirty="0">
                          <a:ln>
                            <a:noFill/>
                          </a:ln>
                        </a:rPr>
                        <a:t>Накладные расходы</a:t>
                      </a: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en-US" sz="1200" dirty="0">
                          <a:ln>
                            <a:noFill/>
                          </a:ln>
                        </a:rPr>
                        <a:t>6595</a:t>
                      </a:r>
                    </a:p>
                  </a:txBody>
                  <a:tcPr marL="19421" marR="19421" marT="19421" marB="19421" anchor="ctr">
                    <a:lnL>
                      <a:noFill/>
                    </a:lnL>
                    <a:lnR>
                      <a:noFill/>
                    </a:lnR>
                    <a:lnT>
                      <a:noFill/>
                    </a:lnT>
                    <a:lnB>
                      <a:noFill/>
                    </a:lnB>
                  </a:tcPr>
                </a:tc>
                <a:tc>
                  <a:txBody>
                    <a:bodyPr/>
                    <a:lstStyle/>
                    <a:p>
                      <a:pPr algn="ctr" rtl="0"/>
                      <a:r>
                        <a:rPr lang="en-US" sz="1200">
                          <a:ln>
                            <a:noFill/>
                          </a:ln>
                        </a:rPr>
                        <a:t>7805</a:t>
                      </a:r>
                    </a:p>
                  </a:txBody>
                  <a:tcPr marL="19421" marR="19421" marT="19421" marB="19421" anchor="ctr">
                    <a:lnL>
                      <a:noFill/>
                    </a:lnL>
                    <a:lnR>
                      <a:noFill/>
                    </a:lnR>
                    <a:lnT>
                      <a:noFill/>
                    </a:lnT>
                    <a:lnB>
                      <a:noFill/>
                    </a:lnB>
                  </a:tcPr>
                </a:tc>
                <a:tc>
                  <a:txBody>
                    <a:bodyPr/>
                    <a:lstStyle/>
                    <a:p>
                      <a:pPr algn="ctr" rtl="0"/>
                      <a:r>
                        <a:rPr lang="en-US" sz="1200">
                          <a:ln>
                            <a:noFill/>
                          </a:ln>
                        </a:rPr>
                        <a:t>9310</a:t>
                      </a:r>
                    </a:p>
                  </a:txBody>
                  <a:tcPr marL="19421" marR="19421" marT="19421" marB="19421" anchor="ctr">
                    <a:lnL>
                      <a:noFill/>
                    </a:lnL>
                    <a:lnR>
                      <a:noFill/>
                    </a:lnR>
                    <a:lnT>
                      <a:noFill/>
                    </a:lnT>
                    <a:lnB>
                      <a:noFill/>
                    </a:lnB>
                  </a:tcPr>
                </a:tc>
                <a:tc>
                  <a:txBody>
                    <a:bodyPr/>
                    <a:lstStyle/>
                    <a:p>
                      <a:pPr algn="ctr" rtl="0"/>
                      <a:r>
                        <a:rPr lang="en-US" sz="1200">
                          <a:ln>
                            <a:noFill/>
                          </a:ln>
                        </a:rPr>
                        <a:t>9981</a:t>
                      </a:r>
                    </a:p>
                  </a:txBody>
                  <a:tcPr marL="19421" marR="19421" marT="19421" marB="19421" anchor="ctr">
                    <a:lnL>
                      <a:noFill/>
                    </a:lnL>
                    <a:lnR>
                      <a:noFill/>
                    </a:lnR>
                    <a:lnT>
                      <a:noFill/>
                    </a:lnT>
                    <a:lnB>
                      <a:noFill/>
                    </a:lnB>
                  </a:tcPr>
                </a:tc>
                <a:tc>
                  <a:txBody>
                    <a:bodyPr/>
                    <a:lstStyle/>
                    <a:p>
                      <a:pPr algn="ctr" rtl="0"/>
                      <a:r>
                        <a:rPr lang="en-US" sz="1200" dirty="0">
                          <a:ln>
                            <a:noFill/>
                          </a:ln>
                        </a:rPr>
                        <a:t>12969</a:t>
                      </a:r>
                    </a:p>
                  </a:txBody>
                  <a:tcPr marL="19421" marR="19421" marT="19421" marB="19421" anchor="ctr">
                    <a:lnL>
                      <a:noFill/>
                    </a:lnL>
                    <a:lnR>
                      <a:noFill/>
                    </a:lnR>
                    <a:lnT>
                      <a:noFill/>
                    </a:lnT>
                    <a:lnB>
                      <a:noFill/>
                    </a:lnB>
                  </a:tcPr>
                </a:tc>
                <a:tc>
                  <a:txBody>
                    <a:bodyPr/>
                    <a:lstStyle/>
                    <a:p>
                      <a:pPr algn="ctr" rtl="0"/>
                      <a:r>
                        <a:rPr lang="ru-RU" sz="1200" dirty="0" smtClean="0">
                          <a:ln>
                            <a:noFill/>
                          </a:ln>
                        </a:rPr>
                        <a:t>23176</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26756</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29264</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38099</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41830</a:t>
                      </a:r>
                      <a:endParaRPr lang="en-US" sz="1200" dirty="0">
                        <a:ln>
                          <a:noFill/>
                        </a:ln>
                      </a:endParaRPr>
                    </a:p>
                  </a:txBody>
                  <a:tcPr marL="19421" marR="19421" marT="19421" marB="19421" anchor="ctr">
                    <a:lnL>
                      <a:noFill/>
                    </a:lnL>
                    <a:lnR>
                      <a:noFill/>
                    </a:lnR>
                    <a:lnT>
                      <a:noFill/>
                    </a:lnT>
                    <a:lnB>
                      <a:noFill/>
                    </a:lnB>
                  </a:tcPr>
                </a:tc>
              </a:tr>
              <a:tr h="370339">
                <a:tc>
                  <a:txBody>
                    <a:bodyPr/>
                    <a:lstStyle/>
                    <a:p>
                      <a:pPr rtl="0"/>
                      <a:r>
                        <a:rPr lang="ru-RU" sz="1200" b="0">
                          <a:ln>
                            <a:noFill/>
                          </a:ln>
                        </a:rPr>
                        <a:t>Сметная прибыль</a:t>
                      </a: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en-US" sz="1200">
                          <a:ln>
                            <a:noFill/>
                          </a:ln>
                        </a:rPr>
                        <a:t>4803</a:t>
                      </a:r>
                    </a:p>
                  </a:txBody>
                  <a:tcPr marL="19421" marR="19421" marT="19421" marB="19421" anchor="ctr">
                    <a:lnL>
                      <a:noFill/>
                    </a:lnL>
                    <a:lnR>
                      <a:noFill/>
                    </a:lnR>
                    <a:lnT>
                      <a:noFill/>
                    </a:lnT>
                    <a:lnB>
                      <a:noFill/>
                    </a:lnB>
                  </a:tcPr>
                </a:tc>
                <a:tc>
                  <a:txBody>
                    <a:bodyPr/>
                    <a:lstStyle/>
                    <a:p>
                      <a:pPr algn="ctr" rtl="0"/>
                      <a:r>
                        <a:rPr lang="en-US" sz="1200" dirty="0">
                          <a:ln>
                            <a:noFill/>
                          </a:ln>
                        </a:rPr>
                        <a:t>5684</a:t>
                      </a:r>
                    </a:p>
                  </a:txBody>
                  <a:tcPr marL="19421" marR="19421" marT="19421" marB="19421" anchor="ctr">
                    <a:lnL>
                      <a:noFill/>
                    </a:lnL>
                    <a:lnR>
                      <a:noFill/>
                    </a:lnR>
                    <a:lnT>
                      <a:noFill/>
                    </a:lnT>
                    <a:lnB>
                      <a:noFill/>
                    </a:lnB>
                  </a:tcPr>
                </a:tc>
                <a:tc>
                  <a:txBody>
                    <a:bodyPr/>
                    <a:lstStyle/>
                    <a:p>
                      <a:pPr algn="ctr" rtl="0"/>
                      <a:r>
                        <a:rPr lang="en-US" sz="1200">
                          <a:ln>
                            <a:noFill/>
                          </a:ln>
                        </a:rPr>
                        <a:t>6781</a:t>
                      </a:r>
                    </a:p>
                  </a:txBody>
                  <a:tcPr marL="19421" marR="19421" marT="19421" marB="19421" anchor="ctr">
                    <a:lnL>
                      <a:noFill/>
                    </a:lnL>
                    <a:lnR>
                      <a:noFill/>
                    </a:lnR>
                    <a:lnT>
                      <a:noFill/>
                    </a:lnT>
                    <a:lnB>
                      <a:noFill/>
                    </a:lnB>
                  </a:tcPr>
                </a:tc>
                <a:tc>
                  <a:txBody>
                    <a:bodyPr/>
                    <a:lstStyle/>
                    <a:p>
                      <a:pPr algn="ctr" rtl="0"/>
                      <a:r>
                        <a:rPr lang="en-US" sz="1200">
                          <a:ln>
                            <a:noFill/>
                          </a:ln>
                        </a:rPr>
                        <a:t>7270</a:t>
                      </a:r>
                    </a:p>
                  </a:txBody>
                  <a:tcPr marL="19421" marR="19421" marT="19421" marB="19421" anchor="ctr">
                    <a:lnL>
                      <a:noFill/>
                    </a:lnL>
                    <a:lnR>
                      <a:noFill/>
                    </a:lnR>
                    <a:lnT>
                      <a:noFill/>
                    </a:lnT>
                    <a:lnB>
                      <a:noFill/>
                    </a:lnB>
                  </a:tcPr>
                </a:tc>
                <a:tc>
                  <a:txBody>
                    <a:bodyPr/>
                    <a:lstStyle/>
                    <a:p>
                      <a:pPr algn="ctr" rtl="0"/>
                      <a:r>
                        <a:rPr lang="en-US" sz="1200">
                          <a:ln>
                            <a:noFill/>
                          </a:ln>
                        </a:rPr>
                        <a:t>9446</a:t>
                      </a:r>
                    </a:p>
                  </a:txBody>
                  <a:tcPr marL="19421" marR="19421" marT="19421" marB="19421" anchor="ctr">
                    <a:lnL>
                      <a:noFill/>
                    </a:lnL>
                    <a:lnR>
                      <a:noFill/>
                    </a:lnR>
                    <a:lnT>
                      <a:noFill/>
                    </a:lnT>
                    <a:lnB>
                      <a:noFill/>
                    </a:lnB>
                  </a:tcPr>
                </a:tc>
                <a:tc>
                  <a:txBody>
                    <a:bodyPr/>
                    <a:lstStyle/>
                    <a:p>
                      <a:pPr algn="ctr" rtl="0"/>
                      <a:r>
                        <a:rPr lang="en-US" sz="1200" dirty="0" smtClean="0">
                          <a:ln>
                            <a:noFill/>
                          </a:ln>
                        </a:rPr>
                        <a:t>1</a:t>
                      </a:r>
                      <a:r>
                        <a:rPr lang="ru-RU" sz="1200" dirty="0" smtClean="0">
                          <a:ln>
                            <a:noFill/>
                          </a:ln>
                        </a:rPr>
                        <a:t>4993</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17240</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18856</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24193</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26953</a:t>
                      </a:r>
                      <a:endParaRPr lang="en-US" sz="1200" dirty="0">
                        <a:ln>
                          <a:noFill/>
                        </a:ln>
                      </a:endParaRPr>
                    </a:p>
                  </a:txBody>
                  <a:tcPr marL="19421" marR="19421" marT="19421" marB="19421" anchor="ctr">
                    <a:lnL>
                      <a:noFill/>
                    </a:lnL>
                    <a:lnR>
                      <a:noFill/>
                    </a:lnR>
                    <a:lnT>
                      <a:noFill/>
                    </a:lnT>
                    <a:lnB>
                      <a:noFill/>
                    </a:lnB>
                  </a:tcPr>
                </a:tc>
              </a:tr>
              <a:tr h="418013">
                <a:tc>
                  <a:txBody>
                    <a:bodyPr/>
                    <a:lstStyle/>
                    <a:p>
                      <a:pPr rtl="0"/>
                      <a:r>
                        <a:rPr lang="ru-RU" sz="1200" b="0" dirty="0">
                          <a:ln>
                            <a:noFill/>
                          </a:ln>
                        </a:rPr>
                        <a:t>Итого в ценах 4 кв. </a:t>
                      </a:r>
                      <a:r>
                        <a:rPr lang="ru-RU" sz="1200" b="0" dirty="0" smtClean="0">
                          <a:ln>
                            <a:noFill/>
                          </a:ln>
                        </a:rPr>
                        <a:t>2013 </a:t>
                      </a:r>
                      <a:r>
                        <a:rPr lang="ru-RU" sz="1200" b="0" dirty="0">
                          <a:ln>
                            <a:noFill/>
                          </a:ln>
                        </a:rPr>
                        <a:t>г. </a:t>
                      </a:r>
                      <a:r>
                        <a:rPr lang="ru-RU" sz="1200" b="0" dirty="0" smtClean="0">
                          <a:ln>
                            <a:noFill/>
                          </a:ln>
                        </a:rPr>
                        <a:t>с</a:t>
                      </a:r>
                      <a:r>
                        <a:rPr lang="ru-RU" sz="1200" b="0" baseline="0" dirty="0" smtClean="0">
                          <a:ln>
                            <a:noFill/>
                          </a:ln>
                        </a:rPr>
                        <a:t> </a:t>
                      </a:r>
                      <a:r>
                        <a:rPr lang="ru-RU" sz="1200" b="0" dirty="0" smtClean="0">
                          <a:ln>
                            <a:noFill/>
                          </a:ln>
                        </a:rPr>
                        <a:t>НДС</a:t>
                      </a:r>
                      <a:endParaRPr lang="ru-RU" sz="1200" b="0" dirty="0">
                        <a:ln>
                          <a:noFill/>
                        </a:ln>
                      </a:endParaRPr>
                    </a:p>
                  </a:txBody>
                  <a:tcPr marL="19421" marR="19421" marT="19421" marB="19421" anchor="ctr">
                    <a:lnL>
                      <a:noFill/>
                    </a:lnL>
                    <a:lnR>
                      <a:noFill/>
                    </a:lnR>
                    <a:lnT>
                      <a:noFill/>
                    </a:lnT>
                    <a:lnB>
                      <a:noFill/>
                    </a:lnB>
                  </a:tcPr>
                </a:tc>
                <a:tc>
                  <a:txBody>
                    <a:bodyPr/>
                    <a:lstStyle/>
                    <a:p>
                      <a:pPr algn="ctr" rtl="0"/>
                      <a:r>
                        <a:rPr lang="ru-RU" sz="1200">
                          <a:ln>
                            <a:noFill/>
                          </a:ln>
                        </a:rPr>
                        <a:t>руб.</a:t>
                      </a:r>
                    </a:p>
                  </a:txBody>
                  <a:tcPr marL="19421" marR="19421" marT="19421" marB="19421">
                    <a:lnL>
                      <a:noFill/>
                    </a:lnL>
                    <a:lnR>
                      <a:noFill/>
                    </a:lnR>
                    <a:lnT>
                      <a:noFill/>
                    </a:lnT>
                    <a:lnB>
                      <a:noFill/>
                    </a:lnB>
                  </a:tcPr>
                </a:tc>
                <a:tc>
                  <a:txBody>
                    <a:bodyPr/>
                    <a:lstStyle/>
                    <a:p>
                      <a:pPr algn="ctr" rtl="0"/>
                      <a:r>
                        <a:rPr lang="en-US" sz="1200">
                          <a:ln>
                            <a:noFill/>
                          </a:ln>
                        </a:rPr>
                        <a:t>22672</a:t>
                      </a:r>
                    </a:p>
                  </a:txBody>
                  <a:tcPr marL="19421" marR="19421" marT="19421" marB="19421" anchor="ctr">
                    <a:lnL>
                      <a:noFill/>
                    </a:lnL>
                    <a:lnR>
                      <a:noFill/>
                    </a:lnR>
                    <a:lnT>
                      <a:noFill/>
                    </a:lnT>
                    <a:lnB>
                      <a:noFill/>
                    </a:lnB>
                  </a:tcPr>
                </a:tc>
                <a:tc>
                  <a:txBody>
                    <a:bodyPr/>
                    <a:lstStyle/>
                    <a:p>
                      <a:pPr algn="ctr" rtl="0"/>
                      <a:r>
                        <a:rPr lang="en-US" sz="1200">
                          <a:ln>
                            <a:noFill/>
                          </a:ln>
                        </a:rPr>
                        <a:t>26984</a:t>
                      </a:r>
                    </a:p>
                  </a:txBody>
                  <a:tcPr marL="19421" marR="19421" marT="19421" marB="19421" anchor="ctr">
                    <a:lnL>
                      <a:noFill/>
                    </a:lnL>
                    <a:lnR>
                      <a:noFill/>
                    </a:lnR>
                    <a:lnT>
                      <a:noFill/>
                    </a:lnT>
                    <a:lnB>
                      <a:noFill/>
                    </a:lnB>
                  </a:tcPr>
                </a:tc>
                <a:tc>
                  <a:txBody>
                    <a:bodyPr/>
                    <a:lstStyle/>
                    <a:p>
                      <a:pPr algn="ctr" rtl="0"/>
                      <a:r>
                        <a:rPr lang="en-US" sz="1200">
                          <a:ln>
                            <a:noFill/>
                          </a:ln>
                        </a:rPr>
                        <a:t>31951</a:t>
                      </a:r>
                    </a:p>
                  </a:txBody>
                  <a:tcPr marL="19421" marR="19421" marT="19421" marB="19421" anchor="ctr">
                    <a:lnL>
                      <a:noFill/>
                    </a:lnL>
                    <a:lnR>
                      <a:noFill/>
                    </a:lnR>
                    <a:lnT>
                      <a:noFill/>
                    </a:lnT>
                    <a:lnB>
                      <a:noFill/>
                    </a:lnB>
                  </a:tcPr>
                </a:tc>
                <a:tc>
                  <a:txBody>
                    <a:bodyPr/>
                    <a:lstStyle/>
                    <a:p>
                      <a:pPr algn="ctr" rtl="0"/>
                      <a:r>
                        <a:rPr lang="en-US" sz="1200">
                          <a:ln>
                            <a:noFill/>
                          </a:ln>
                        </a:rPr>
                        <a:t>34773</a:t>
                      </a:r>
                    </a:p>
                  </a:txBody>
                  <a:tcPr marL="19421" marR="19421" marT="19421" marB="19421" anchor="ctr">
                    <a:lnL>
                      <a:noFill/>
                    </a:lnL>
                    <a:lnR>
                      <a:noFill/>
                    </a:lnR>
                    <a:lnT>
                      <a:noFill/>
                    </a:lnT>
                    <a:lnB>
                      <a:noFill/>
                    </a:lnB>
                  </a:tcPr>
                </a:tc>
                <a:tc>
                  <a:txBody>
                    <a:bodyPr/>
                    <a:lstStyle/>
                    <a:p>
                      <a:pPr algn="ctr" rtl="0"/>
                      <a:r>
                        <a:rPr lang="en-US" sz="1200">
                          <a:ln>
                            <a:noFill/>
                          </a:ln>
                        </a:rPr>
                        <a:t>44992</a:t>
                      </a:r>
                    </a:p>
                  </a:txBody>
                  <a:tcPr marL="19421" marR="19421" marT="19421" marB="19421" anchor="ctr">
                    <a:lnL>
                      <a:noFill/>
                    </a:lnL>
                    <a:lnR>
                      <a:noFill/>
                    </a:lnR>
                    <a:lnT>
                      <a:noFill/>
                    </a:lnT>
                    <a:lnB>
                      <a:noFill/>
                    </a:lnB>
                  </a:tcPr>
                </a:tc>
                <a:tc>
                  <a:txBody>
                    <a:bodyPr/>
                    <a:lstStyle/>
                    <a:p>
                      <a:pPr algn="ctr" rtl="0"/>
                      <a:r>
                        <a:rPr lang="ru-RU" sz="1200" dirty="0" smtClean="0">
                          <a:ln>
                            <a:noFill/>
                          </a:ln>
                        </a:rPr>
                        <a:t>101505</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118884</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135638</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184889</a:t>
                      </a:r>
                      <a:endParaRPr lang="en-US" sz="1200" dirty="0">
                        <a:ln>
                          <a:noFill/>
                        </a:ln>
                      </a:endParaRPr>
                    </a:p>
                  </a:txBody>
                  <a:tcPr marL="19421" marR="19421" marT="19421" marB="19421" anchor="ctr">
                    <a:lnL>
                      <a:noFill/>
                    </a:lnL>
                    <a:lnR>
                      <a:noFill/>
                    </a:lnR>
                    <a:lnT>
                      <a:noFill/>
                    </a:lnT>
                    <a:lnB>
                      <a:noFill/>
                    </a:lnB>
                  </a:tcPr>
                </a:tc>
                <a:tc>
                  <a:txBody>
                    <a:bodyPr/>
                    <a:lstStyle/>
                    <a:p>
                      <a:pPr algn="ctr" rtl="0"/>
                      <a:r>
                        <a:rPr lang="ru-RU" sz="1200" dirty="0" smtClean="0">
                          <a:ln>
                            <a:noFill/>
                          </a:ln>
                        </a:rPr>
                        <a:t>207612</a:t>
                      </a:r>
                      <a:endParaRPr lang="en-US" sz="1200" dirty="0">
                        <a:ln>
                          <a:noFill/>
                        </a:ln>
                      </a:endParaRPr>
                    </a:p>
                  </a:txBody>
                  <a:tcPr marL="19421" marR="19421" marT="19421" marB="19421"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2400" dirty="0"/>
              <a:t>Укладка 100 м водопроводных чугунных напорных </a:t>
            </a:r>
            <a:r>
              <a:rPr lang="ru-RU" sz="2400" dirty="0" smtClean="0"/>
              <a:t/>
            </a:r>
            <a:br>
              <a:rPr lang="ru-RU" sz="2400" dirty="0" smtClean="0"/>
            </a:br>
            <a:r>
              <a:rPr lang="ru-RU" sz="2400" dirty="0" smtClean="0"/>
              <a:t>раструбных </a:t>
            </a:r>
            <a:r>
              <a:rPr lang="ru-RU" sz="2400" dirty="0"/>
              <a:t>труб</a:t>
            </a:r>
          </a:p>
        </p:txBody>
      </p:sp>
      <p:sp>
        <p:nvSpPr>
          <p:cNvPr id="4" name="TextBox 3"/>
          <p:cNvSpPr txBox="1"/>
          <p:nvPr/>
        </p:nvSpPr>
        <p:spPr>
          <a:xfrm>
            <a:off x="1500166" y="857233"/>
            <a:ext cx="6715172" cy="646331"/>
          </a:xfrm>
          <a:prstGeom prst="rect">
            <a:avLst/>
          </a:prstGeom>
          <a:noFill/>
        </p:spPr>
        <p:txBody>
          <a:bodyPr wrap="square" rtlCol="0">
            <a:spAutoFit/>
          </a:bodyPr>
          <a:lstStyle/>
          <a:p>
            <a:r>
              <a:rPr lang="ru-RU" sz="1200" dirty="0"/>
              <a:t>Состав работ</a:t>
            </a:r>
            <a:r>
              <a:rPr lang="ru-RU" sz="1200" dirty="0" smtClean="0"/>
              <a:t>:  1) Опускание </a:t>
            </a:r>
            <a:r>
              <a:rPr lang="ru-RU" sz="1200" dirty="0"/>
              <a:t>и укладка </a:t>
            </a:r>
            <a:r>
              <a:rPr lang="ru-RU" sz="1200" dirty="0" smtClean="0"/>
              <a:t>труб;  2)Заделка </a:t>
            </a:r>
            <a:r>
              <a:rPr lang="ru-RU" sz="1200" dirty="0"/>
              <a:t>раструбов смоляной прядью и асбестоцементным </a:t>
            </a:r>
            <a:r>
              <a:rPr lang="ru-RU" sz="1200" dirty="0" smtClean="0"/>
              <a:t>раствором; 3) </a:t>
            </a:r>
            <a:r>
              <a:rPr lang="ru-RU" sz="1200" dirty="0"/>
              <a:t>Гидравлическое испытание трубопровода с устройством и разборкой временных упоров</a:t>
            </a:r>
            <a:r>
              <a:rPr lang="ru-RU" sz="1200" dirty="0" smtClean="0"/>
              <a:t>..</a:t>
            </a:r>
            <a:endParaRPr lang="ru-RU" sz="1200" dirty="0"/>
          </a:p>
        </p:txBody>
      </p:sp>
      <p:graphicFrame>
        <p:nvGraphicFramePr>
          <p:cNvPr id="7" name="Таблица 6"/>
          <p:cNvGraphicFramePr>
            <a:graphicFrameLocks noGrp="1"/>
          </p:cNvGraphicFramePr>
          <p:nvPr>
            <p:extLst>
              <p:ext uri="{D42A27DB-BD31-4B8C-83A1-F6EECF244321}">
                <p14:modId xmlns:p14="http://schemas.microsoft.com/office/powerpoint/2010/main" val="489751490"/>
              </p:ext>
            </p:extLst>
          </p:nvPr>
        </p:nvGraphicFramePr>
        <p:xfrm>
          <a:off x="714348" y="1571612"/>
          <a:ext cx="7786739" cy="4449542"/>
        </p:xfrm>
        <a:graphic>
          <a:graphicData uri="http://schemas.openxmlformats.org/drawingml/2006/table">
            <a:tbl>
              <a:tblPr/>
              <a:tblGrid>
                <a:gridCol w="1382686"/>
                <a:gridCol w="458995"/>
                <a:gridCol w="484651"/>
                <a:gridCol w="484651"/>
                <a:gridCol w="484651"/>
                <a:gridCol w="484651"/>
                <a:gridCol w="484651"/>
                <a:gridCol w="484651"/>
                <a:gridCol w="484651"/>
                <a:gridCol w="484651"/>
                <a:gridCol w="484651"/>
                <a:gridCol w="484651"/>
                <a:gridCol w="549274"/>
                <a:gridCol w="549274"/>
              </a:tblGrid>
              <a:tr h="133590">
                <a:tc rowSpan="2">
                  <a:txBody>
                    <a:bodyPr/>
                    <a:lstStyle/>
                    <a:p>
                      <a:pPr algn="ctr" rtl="0"/>
                      <a:r>
                        <a:rPr lang="ru-RU" sz="1200" b="1" dirty="0"/>
                        <a:t>Наименование затрат</a:t>
                      </a:r>
                    </a:p>
                  </a:txBody>
                  <a:tcPr marL="19421" marR="19421" marT="19421" marB="19421" anchor="ctr">
                    <a:lnL>
                      <a:noFill/>
                    </a:lnL>
                    <a:lnR>
                      <a:noFill/>
                    </a:lnR>
                    <a:lnT>
                      <a:noFill/>
                    </a:lnT>
                    <a:lnB>
                      <a:noFill/>
                    </a:lnB>
                  </a:tcPr>
                </a:tc>
                <a:tc rowSpan="2">
                  <a:txBody>
                    <a:bodyPr/>
                    <a:lstStyle/>
                    <a:p>
                      <a:pPr algn="ctr" rtl="0"/>
                      <a:r>
                        <a:rPr lang="ru-RU" sz="1200" b="1"/>
                        <a:t>Ед. изм.</a:t>
                      </a:r>
                    </a:p>
                  </a:txBody>
                  <a:tcPr marL="19421" marR="19421" marT="19421" marB="19421" anchor="ctr">
                    <a:lnL>
                      <a:noFill/>
                    </a:lnL>
                    <a:lnR>
                      <a:noFill/>
                    </a:lnR>
                    <a:lnT>
                      <a:noFill/>
                    </a:lnT>
                    <a:lnB>
                      <a:noFill/>
                    </a:lnB>
                  </a:tcPr>
                </a:tc>
                <a:tc gridSpan="12">
                  <a:txBody>
                    <a:bodyPr/>
                    <a:lstStyle/>
                    <a:p>
                      <a:pPr algn="ctr" rtl="0"/>
                      <a:r>
                        <a:rPr lang="ru-RU" sz="1200" b="1" dirty="0"/>
                        <a:t>Диаметр трубопровода, мм</a:t>
                      </a:r>
                    </a:p>
                  </a:txBody>
                  <a:tcPr marL="19421" marR="19421" marT="19421" marB="19421"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39354">
                <a:tc vMerge="1">
                  <a:txBody>
                    <a:bodyPr/>
                    <a:lstStyle/>
                    <a:p>
                      <a:endParaRPr lang="ru-RU"/>
                    </a:p>
                  </a:txBody>
                  <a:tcPr/>
                </a:tc>
                <a:tc vMerge="1">
                  <a:txBody>
                    <a:bodyPr/>
                    <a:lstStyle/>
                    <a:p>
                      <a:endParaRPr lang="ru-RU"/>
                    </a:p>
                  </a:txBody>
                  <a:tcPr/>
                </a:tc>
                <a:tc>
                  <a:txBody>
                    <a:bodyPr/>
                    <a:lstStyle/>
                    <a:p>
                      <a:pPr algn="ctr" rtl="0"/>
                      <a:r>
                        <a:rPr lang="ru-RU" sz="1200" b="1"/>
                        <a:t>150</a:t>
                      </a:r>
                    </a:p>
                  </a:txBody>
                  <a:tcPr marL="19421" marR="19421" marT="19421" marB="19421" anchor="ctr">
                    <a:lnL>
                      <a:noFill/>
                    </a:lnL>
                    <a:lnR>
                      <a:noFill/>
                    </a:lnR>
                    <a:lnT>
                      <a:noFill/>
                    </a:lnT>
                    <a:lnB>
                      <a:noFill/>
                    </a:lnB>
                  </a:tcPr>
                </a:tc>
                <a:tc>
                  <a:txBody>
                    <a:bodyPr/>
                    <a:lstStyle/>
                    <a:p>
                      <a:pPr algn="ctr" rtl="0"/>
                      <a:r>
                        <a:rPr lang="ru-RU" sz="1200" b="1"/>
                        <a:t>200</a:t>
                      </a:r>
                    </a:p>
                  </a:txBody>
                  <a:tcPr marL="19421" marR="19421" marT="19421" marB="19421" anchor="ctr">
                    <a:lnL>
                      <a:noFill/>
                    </a:lnL>
                    <a:lnR>
                      <a:noFill/>
                    </a:lnR>
                    <a:lnT>
                      <a:noFill/>
                    </a:lnT>
                    <a:lnB>
                      <a:noFill/>
                    </a:lnB>
                  </a:tcPr>
                </a:tc>
                <a:tc>
                  <a:txBody>
                    <a:bodyPr/>
                    <a:lstStyle/>
                    <a:p>
                      <a:pPr algn="ctr" rtl="0"/>
                      <a:r>
                        <a:rPr lang="ru-RU" sz="1200" b="1"/>
                        <a:t>250</a:t>
                      </a:r>
                    </a:p>
                  </a:txBody>
                  <a:tcPr marL="19421" marR="19421" marT="19421" marB="19421" anchor="ctr">
                    <a:lnL>
                      <a:noFill/>
                    </a:lnL>
                    <a:lnR>
                      <a:noFill/>
                    </a:lnR>
                    <a:lnT>
                      <a:noFill/>
                    </a:lnT>
                    <a:lnB>
                      <a:noFill/>
                    </a:lnB>
                  </a:tcPr>
                </a:tc>
                <a:tc>
                  <a:txBody>
                    <a:bodyPr/>
                    <a:lstStyle/>
                    <a:p>
                      <a:pPr algn="ctr" rtl="0"/>
                      <a:r>
                        <a:rPr lang="ru-RU" sz="1200" b="1"/>
                        <a:t>300</a:t>
                      </a:r>
                    </a:p>
                  </a:txBody>
                  <a:tcPr marL="19421" marR="19421" marT="19421" marB="19421" anchor="ctr">
                    <a:lnL>
                      <a:noFill/>
                    </a:lnL>
                    <a:lnR>
                      <a:noFill/>
                    </a:lnR>
                    <a:lnT>
                      <a:noFill/>
                    </a:lnT>
                    <a:lnB>
                      <a:noFill/>
                    </a:lnB>
                  </a:tcPr>
                </a:tc>
                <a:tc>
                  <a:txBody>
                    <a:bodyPr/>
                    <a:lstStyle/>
                    <a:p>
                      <a:pPr algn="ctr" rtl="0"/>
                      <a:r>
                        <a:rPr lang="ru-RU" sz="1200" b="1"/>
                        <a:t>350</a:t>
                      </a:r>
                    </a:p>
                  </a:txBody>
                  <a:tcPr marL="19421" marR="19421" marT="19421" marB="19421" anchor="ctr">
                    <a:lnL>
                      <a:noFill/>
                    </a:lnL>
                    <a:lnR>
                      <a:noFill/>
                    </a:lnR>
                    <a:lnT>
                      <a:noFill/>
                    </a:lnT>
                    <a:lnB>
                      <a:noFill/>
                    </a:lnB>
                  </a:tcPr>
                </a:tc>
                <a:tc>
                  <a:txBody>
                    <a:bodyPr/>
                    <a:lstStyle/>
                    <a:p>
                      <a:pPr algn="ctr" rtl="0"/>
                      <a:r>
                        <a:rPr lang="ru-RU" sz="1200" b="1"/>
                        <a:t>400</a:t>
                      </a:r>
                    </a:p>
                  </a:txBody>
                  <a:tcPr marL="19421" marR="19421" marT="19421" marB="19421" anchor="ctr">
                    <a:lnL>
                      <a:noFill/>
                    </a:lnL>
                    <a:lnR>
                      <a:noFill/>
                    </a:lnR>
                    <a:lnT>
                      <a:noFill/>
                    </a:lnT>
                    <a:lnB>
                      <a:noFill/>
                    </a:lnB>
                  </a:tcPr>
                </a:tc>
                <a:tc>
                  <a:txBody>
                    <a:bodyPr/>
                    <a:lstStyle/>
                    <a:p>
                      <a:pPr algn="ctr" rtl="0"/>
                      <a:r>
                        <a:rPr lang="ru-RU" sz="1200" b="1"/>
                        <a:t>500</a:t>
                      </a:r>
                    </a:p>
                  </a:txBody>
                  <a:tcPr marL="19421" marR="19421" marT="19421" marB="19421" anchor="ctr">
                    <a:lnL>
                      <a:noFill/>
                    </a:lnL>
                    <a:lnR>
                      <a:noFill/>
                    </a:lnR>
                    <a:lnT>
                      <a:noFill/>
                    </a:lnT>
                    <a:lnB>
                      <a:noFill/>
                    </a:lnB>
                  </a:tcPr>
                </a:tc>
                <a:tc>
                  <a:txBody>
                    <a:bodyPr/>
                    <a:lstStyle/>
                    <a:p>
                      <a:pPr algn="ctr" rtl="0"/>
                      <a:r>
                        <a:rPr lang="ru-RU" sz="1200" b="1"/>
                        <a:t>600</a:t>
                      </a:r>
                    </a:p>
                  </a:txBody>
                  <a:tcPr marL="19421" marR="19421" marT="19421" marB="19421" anchor="ctr">
                    <a:lnL>
                      <a:noFill/>
                    </a:lnL>
                    <a:lnR>
                      <a:noFill/>
                    </a:lnR>
                    <a:lnT>
                      <a:noFill/>
                    </a:lnT>
                    <a:lnB>
                      <a:noFill/>
                    </a:lnB>
                  </a:tcPr>
                </a:tc>
                <a:tc>
                  <a:txBody>
                    <a:bodyPr/>
                    <a:lstStyle/>
                    <a:p>
                      <a:pPr algn="ctr" rtl="0"/>
                      <a:r>
                        <a:rPr lang="ru-RU" sz="1200" b="1"/>
                        <a:t>700</a:t>
                      </a:r>
                    </a:p>
                  </a:txBody>
                  <a:tcPr marL="19421" marR="19421" marT="19421" marB="19421" anchor="ctr">
                    <a:lnL>
                      <a:noFill/>
                    </a:lnL>
                    <a:lnR>
                      <a:noFill/>
                    </a:lnR>
                    <a:lnT>
                      <a:noFill/>
                    </a:lnT>
                    <a:lnB>
                      <a:noFill/>
                    </a:lnB>
                  </a:tcPr>
                </a:tc>
                <a:tc>
                  <a:txBody>
                    <a:bodyPr/>
                    <a:lstStyle/>
                    <a:p>
                      <a:pPr algn="ctr" rtl="0"/>
                      <a:r>
                        <a:rPr lang="ru-RU" sz="1200" b="1"/>
                        <a:t>800</a:t>
                      </a:r>
                    </a:p>
                  </a:txBody>
                  <a:tcPr marL="19421" marR="19421" marT="19421" marB="19421" anchor="ctr">
                    <a:lnL>
                      <a:noFill/>
                    </a:lnL>
                    <a:lnR>
                      <a:noFill/>
                    </a:lnR>
                    <a:lnT>
                      <a:noFill/>
                    </a:lnT>
                    <a:lnB>
                      <a:noFill/>
                    </a:lnB>
                  </a:tcPr>
                </a:tc>
                <a:tc>
                  <a:txBody>
                    <a:bodyPr/>
                    <a:lstStyle/>
                    <a:p>
                      <a:pPr algn="ctr" rtl="0"/>
                      <a:r>
                        <a:rPr lang="ru-RU" sz="1200" b="1"/>
                        <a:t>900</a:t>
                      </a:r>
                    </a:p>
                  </a:txBody>
                  <a:tcPr marL="19421" marR="19421" marT="19421" marB="19421" anchor="ctr">
                    <a:lnL>
                      <a:noFill/>
                    </a:lnL>
                    <a:lnR>
                      <a:noFill/>
                    </a:lnR>
                    <a:lnT>
                      <a:noFill/>
                    </a:lnT>
                    <a:lnB>
                      <a:noFill/>
                    </a:lnB>
                  </a:tcPr>
                </a:tc>
                <a:tc>
                  <a:txBody>
                    <a:bodyPr/>
                    <a:lstStyle/>
                    <a:p>
                      <a:pPr algn="ctr" rtl="0"/>
                      <a:r>
                        <a:rPr lang="ru-RU" sz="1200" b="1" dirty="0"/>
                        <a:t>1000</a:t>
                      </a:r>
                    </a:p>
                  </a:txBody>
                  <a:tcPr marL="19421" marR="19421" marT="19421" marB="19421" anchor="ctr">
                    <a:lnL>
                      <a:noFill/>
                    </a:lnL>
                    <a:lnR>
                      <a:noFill/>
                    </a:lnR>
                    <a:lnT>
                      <a:noFill/>
                    </a:lnT>
                    <a:lnB>
                      <a:noFill/>
                    </a:lnB>
                  </a:tcPr>
                </a:tc>
              </a:tr>
              <a:tr h="493160">
                <a:tc>
                  <a:txBody>
                    <a:bodyPr/>
                    <a:lstStyle/>
                    <a:p>
                      <a:pPr rtl="0"/>
                      <a:r>
                        <a:rPr lang="ru-RU" sz="1200" b="0"/>
                        <a:t>Затраты труда рабочих-строителей</a:t>
                      </a:r>
                    </a:p>
                  </a:txBody>
                  <a:tcPr marL="19421" marR="19421" marT="19421" marB="19421" anchor="ctr">
                    <a:lnL>
                      <a:noFill/>
                    </a:lnL>
                    <a:lnR>
                      <a:noFill/>
                    </a:lnR>
                    <a:lnT>
                      <a:noFill/>
                    </a:lnT>
                    <a:lnB>
                      <a:noFill/>
                    </a:lnB>
                  </a:tcPr>
                </a:tc>
                <a:tc>
                  <a:txBody>
                    <a:bodyPr/>
                    <a:lstStyle/>
                    <a:p>
                      <a:pPr algn="ctr" rtl="0"/>
                      <a:r>
                        <a:rPr lang="ru-RU" sz="1200"/>
                        <a:t>чел.-ч</a:t>
                      </a:r>
                    </a:p>
                  </a:txBody>
                  <a:tcPr marL="19421" marR="19421" marT="19421" marB="19421" anchor="ctr">
                    <a:lnL>
                      <a:noFill/>
                    </a:lnL>
                    <a:lnR>
                      <a:noFill/>
                    </a:lnR>
                    <a:lnT>
                      <a:noFill/>
                    </a:lnT>
                    <a:lnB>
                      <a:noFill/>
                    </a:lnB>
                  </a:tcPr>
                </a:tc>
                <a:tc>
                  <a:txBody>
                    <a:bodyPr/>
                    <a:lstStyle/>
                    <a:p>
                      <a:pPr algn="ctr" rtl="0"/>
                      <a:r>
                        <a:rPr lang="ru-RU" sz="1200"/>
                        <a:t>45,40</a:t>
                      </a:r>
                    </a:p>
                  </a:txBody>
                  <a:tcPr marL="19421" marR="19421" marT="19421" marB="19421" anchor="ctr">
                    <a:lnL>
                      <a:noFill/>
                    </a:lnL>
                    <a:lnR>
                      <a:noFill/>
                    </a:lnR>
                    <a:lnT>
                      <a:noFill/>
                    </a:lnT>
                    <a:lnB>
                      <a:noFill/>
                    </a:lnB>
                  </a:tcPr>
                </a:tc>
                <a:tc>
                  <a:txBody>
                    <a:bodyPr/>
                    <a:lstStyle/>
                    <a:p>
                      <a:pPr algn="ctr" rtl="0"/>
                      <a:r>
                        <a:rPr lang="ru-RU" sz="1200"/>
                        <a:t>51,00</a:t>
                      </a:r>
                    </a:p>
                  </a:txBody>
                  <a:tcPr marL="19421" marR="19421" marT="19421" marB="19421" anchor="ctr">
                    <a:lnL>
                      <a:noFill/>
                    </a:lnL>
                    <a:lnR>
                      <a:noFill/>
                    </a:lnR>
                    <a:lnT>
                      <a:noFill/>
                    </a:lnT>
                    <a:lnB>
                      <a:noFill/>
                    </a:lnB>
                  </a:tcPr>
                </a:tc>
                <a:tc>
                  <a:txBody>
                    <a:bodyPr/>
                    <a:lstStyle/>
                    <a:p>
                      <a:pPr algn="ctr" rtl="0"/>
                      <a:r>
                        <a:rPr lang="ru-RU" sz="1200"/>
                        <a:t>56,10</a:t>
                      </a:r>
                    </a:p>
                  </a:txBody>
                  <a:tcPr marL="19421" marR="19421" marT="19421" marB="19421" anchor="ctr">
                    <a:lnL>
                      <a:noFill/>
                    </a:lnL>
                    <a:lnR>
                      <a:noFill/>
                    </a:lnR>
                    <a:lnT>
                      <a:noFill/>
                    </a:lnT>
                    <a:lnB>
                      <a:noFill/>
                    </a:lnB>
                  </a:tcPr>
                </a:tc>
                <a:tc>
                  <a:txBody>
                    <a:bodyPr/>
                    <a:lstStyle/>
                    <a:p>
                      <a:pPr algn="ctr" rtl="0"/>
                      <a:r>
                        <a:rPr lang="ru-RU" sz="1200"/>
                        <a:t>63,90</a:t>
                      </a:r>
                    </a:p>
                  </a:txBody>
                  <a:tcPr marL="19421" marR="19421" marT="19421" marB="19421" anchor="ctr">
                    <a:lnL>
                      <a:noFill/>
                    </a:lnL>
                    <a:lnR>
                      <a:noFill/>
                    </a:lnR>
                    <a:lnT>
                      <a:noFill/>
                    </a:lnT>
                    <a:lnB>
                      <a:noFill/>
                    </a:lnB>
                  </a:tcPr>
                </a:tc>
                <a:tc>
                  <a:txBody>
                    <a:bodyPr/>
                    <a:lstStyle/>
                    <a:p>
                      <a:pPr algn="ctr" rtl="0"/>
                      <a:r>
                        <a:rPr lang="ru-RU" sz="1200"/>
                        <a:t>71,40</a:t>
                      </a:r>
                    </a:p>
                  </a:txBody>
                  <a:tcPr marL="19421" marR="19421" marT="19421" marB="19421" anchor="ctr">
                    <a:lnL>
                      <a:noFill/>
                    </a:lnL>
                    <a:lnR>
                      <a:noFill/>
                    </a:lnR>
                    <a:lnT>
                      <a:noFill/>
                    </a:lnT>
                    <a:lnB>
                      <a:noFill/>
                    </a:lnB>
                  </a:tcPr>
                </a:tc>
                <a:tc>
                  <a:txBody>
                    <a:bodyPr/>
                    <a:lstStyle/>
                    <a:p>
                      <a:pPr algn="ctr" rtl="0"/>
                      <a:r>
                        <a:rPr lang="ru-RU" sz="1200"/>
                        <a:t>80,20</a:t>
                      </a:r>
                    </a:p>
                  </a:txBody>
                  <a:tcPr marL="19421" marR="19421" marT="19421" marB="19421" anchor="ctr">
                    <a:lnL>
                      <a:noFill/>
                    </a:lnL>
                    <a:lnR>
                      <a:noFill/>
                    </a:lnR>
                    <a:lnT>
                      <a:noFill/>
                    </a:lnT>
                    <a:lnB>
                      <a:noFill/>
                    </a:lnB>
                  </a:tcPr>
                </a:tc>
                <a:tc>
                  <a:txBody>
                    <a:bodyPr/>
                    <a:lstStyle/>
                    <a:p>
                      <a:pPr algn="ctr" rtl="0"/>
                      <a:r>
                        <a:rPr lang="ru-RU" sz="1200"/>
                        <a:t>109,00</a:t>
                      </a:r>
                    </a:p>
                  </a:txBody>
                  <a:tcPr marL="19421" marR="19421" marT="19421" marB="19421" anchor="ctr">
                    <a:lnL>
                      <a:noFill/>
                    </a:lnL>
                    <a:lnR>
                      <a:noFill/>
                    </a:lnR>
                    <a:lnT>
                      <a:noFill/>
                    </a:lnT>
                    <a:lnB>
                      <a:noFill/>
                    </a:lnB>
                  </a:tcPr>
                </a:tc>
                <a:tc>
                  <a:txBody>
                    <a:bodyPr/>
                    <a:lstStyle/>
                    <a:p>
                      <a:pPr algn="ctr" rtl="0"/>
                      <a:r>
                        <a:rPr lang="ru-RU" sz="1200"/>
                        <a:t>130,00</a:t>
                      </a:r>
                    </a:p>
                  </a:txBody>
                  <a:tcPr marL="19421" marR="19421" marT="19421" marB="19421" anchor="ctr">
                    <a:lnL>
                      <a:noFill/>
                    </a:lnL>
                    <a:lnR>
                      <a:noFill/>
                    </a:lnR>
                    <a:lnT>
                      <a:noFill/>
                    </a:lnT>
                    <a:lnB>
                      <a:noFill/>
                    </a:lnB>
                  </a:tcPr>
                </a:tc>
                <a:tc>
                  <a:txBody>
                    <a:bodyPr/>
                    <a:lstStyle/>
                    <a:p>
                      <a:pPr algn="ctr" rtl="0"/>
                      <a:r>
                        <a:rPr lang="ru-RU" sz="1200"/>
                        <a:t>155,00</a:t>
                      </a:r>
                    </a:p>
                  </a:txBody>
                  <a:tcPr marL="19421" marR="19421" marT="19421" marB="19421" anchor="ctr">
                    <a:lnL>
                      <a:noFill/>
                    </a:lnL>
                    <a:lnR>
                      <a:noFill/>
                    </a:lnR>
                    <a:lnT>
                      <a:noFill/>
                    </a:lnT>
                    <a:lnB>
                      <a:noFill/>
                    </a:lnB>
                  </a:tcPr>
                </a:tc>
                <a:tc>
                  <a:txBody>
                    <a:bodyPr/>
                    <a:lstStyle/>
                    <a:p>
                      <a:pPr algn="ctr" rtl="0"/>
                      <a:r>
                        <a:rPr lang="ru-RU" sz="1200"/>
                        <a:t>176,00</a:t>
                      </a:r>
                    </a:p>
                  </a:txBody>
                  <a:tcPr marL="19421" marR="19421" marT="19421" marB="19421" anchor="ctr">
                    <a:lnL>
                      <a:noFill/>
                    </a:lnL>
                    <a:lnR>
                      <a:noFill/>
                    </a:lnR>
                    <a:lnT>
                      <a:noFill/>
                    </a:lnT>
                    <a:lnB>
                      <a:noFill/>
                    </a:lnB>
                  </a:tcPr>
                </a:tc>
                <a:tc>
                  <a:txBody>
                    <a:bodyPr/>
                    <a:lstStyle/>
                    <a:p>
                      <a:pPr algn="ctr" rtl="0"/>
                      <a:r>
                        <a:rPr lang="ru-RU" sz="1200"/>
                        <a:t>212,00</a:t>
                      </a:r>
                    </a:p>
                  </a:txBody>
                  <a:tcPr marL="19421" marR="19421" marT="19421" marB="19421" anchor="ctr">
                    <a:lnL>
                      <a:noFill/>
                    </a:lnL>
                    <a:lnR>
                      <a:noFill/>
                    </a:lnR>
                    <a:lnT>
                      <a:noFill/>
                    </a:lnT>
                    <a:lnB>
                      <a:noFill/>
                    </a:lnB>
                  </a:tcPr>
                </a:tc>
                <a:tc>
                  <a:txBody>
                    <a:bodyPr/>
                    <a:lstStyle/>
                    <a:p>
                      <a:pPr algn="ctr" rtl="0"/>
                      <a:r>
                        <a:rPr lang="ru-RU" sz="1200"/>
                        <a:t>232,00</a:t>
                      </a:r>
                    </a:p>
                  </a:txBody>
                  <a:tcPr marL="19421" marR="19421" marT="19421" marB="19421" anchor="ctr">
                    <a:lnL>
                      <a:noFill/>
                    </a:lnL>
                    <a:lnR>
                      <a:noFill/>
                    </a:lnR>
                    <a:lnT>
                      <a:noFill/>
                    </a:lnT>
                    <a:lnB>
                      <a:noFill/>
                    </a:lnB>
                  </a:tcPr>
                </a:tc>
              </a:tr>
              <a:tr h="403268">
                <a:tc>
                  <a:txBody>
                    <a:bodyPr/>
                    <a:lstStyle/>
                    <a:p>
                      <a:pPr rtl="0"/>
                      <a:r>
                        <a:rPr lang="ru-RU" sz="1200" b="0"/>
                        <a:t>Оплата труда рабочих-строителей</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ru-RU" sz="1200"/>
                        <a:t>375</a:t>
                      </a:r>
                    </a:p>
                  </a:txBody>
                  <a:tcPr marL="19421" marR="19421" marT="19421" marB="19421" anchor="ctr">
                    <a:lnL>
                      <a:noFill/>
                    </a:lnL>
                    <a:lnR>
                      <a:noFill/>
                    </a:lnR>
                    <a:lnT>
                      <a:noFill/>
                    </a:lnT>
                    <a:lnB>
                      <a:noFill/>
                    </a:lnB>
                  </a:tcPr>
                </a:tc>
                <a:tc>
                  <a:txBody>
                    <a:bodyPr/>
                    <a:lstStyle/>
                    <a:p>
                      <a:pPr algn="ctr" rtl="0"/>
                      <a:r>
                        <a:rPr lang="ru-RU" sz="1200"/>
                        <a:t>422</a:t>
                      </a:r>
                    </a:p>
                  </a:txBody>
                  <a:tcPr marL="19421" marR="19421" marT="19421" marB="19421" anchor="ctr">
                    <a:lnL>
                      <a:noFill/>
                    </a:lnL>
                    <a:lnR>
                      <a:noFill/>
                    </a:lnR>
                    <a:lnT>
                      <a:noFill/>
                    </a:lnT>
                    <a:lnB>
                      <a:noFill/>
                    </a:lnB>
                  </a:tcPr>
                </a:tc>
                <a:tc>
                  <a:txBody>
                    <a:bodyPr/>
                    <a:lstStyle/>
                    <a:p>
                      <a:pPr algn="ctr" rtl="0"/>
                      <a:r>
                        <a:rPr lang="ru-RU" sz="1200"/>
                        <a:t>464</a:t>
                      </a:r>
                    </a:p>
                  </a:txBody>
                  <a:tcPr marL="19421" marR="19421" marT="19421" marB="19421" anchor="ctr">
                    <a:lnL>
                      <a:noFill/>
                    </a:lnL>
                    <a:lnR>
                      <a:noFill/>
                    </a:lnR>
                    <a:lnT>
                      <a:noFill/>
                    </a:lnT>
                    <a:lnB>
                      <a:noFill/>
                    </a:lnB>
                  </a:tcPr>
                </a:tc>
                <a:tc>
                  <a:txBody>
                    <a:bodyPr/>
                    <a:lstStyle/>
                    <a:p>
                      <a:pPr algn="ctr" rtl="0"/>
                      <a:r>
                        <a:rPr lang="ru-RU" sz="1200"/>
                        <a:t>528</a:t>
                      </a:r>
                    </a:p>
                  </a:txBody>
                  <a:tcPr marL="19421" marR="19421" marT="19421" marB="19421" anchor="ctr">
                    <a:lnL>
                      <a:noFill/>
                    </a:lnL>
                    <a:lnR>
                      <a:noFill/>
                    </a:lnR>
                    <a:lnT>
                      <a:noFill/>
                    </a:lnT>
                    <a:lnB>
                      <a:noFill/>
                    </a:lnB>
                  </a:tcPr>
                </a:tc>
                <a:tc>
                  <a:txBody>
                    <a:bodyPr/>
                    <a:lstStyle/>
                    <a:p>
                      <a:pPr algn="ctr" rtl="0"/>
                      <a:r>
                        <a:rPr lang="ru-RU" sz="1200"/>
                        <a:t>590</a:t>
                      </a:r>
                    </a:p>
                  </a:txBody>
                  <a:tcPr marL="19421" marR="19421" marT="19421" marB="19421" anchor="ctr">
                    <a:lnL>
                      <a:noFill/>
                    </a:lnL>
                    <a:lnR>
                      <a:noFill/>
                    </a:lnR>
                    <a:lnT>
                      <a:noFill/>
                    </a:lnT>
                    <a:lnB>
                      <a:noFill/>
                    </a:lnB>
                  </a:tcPr>
                </a:tc>
                <a:tc>
                  <a:txBody>
                    <a:bodyPr/>
                    <a:lstStyle/>
                    <a:p>
                      <a:pPr algn="ctr" rtl="0"/>
                      <a:r>
                        <a:rPr lang="ru-RU" sz="1200"/>
                        <a:t>663</a:t>
                      </a:r>
                    </a:p>
                  </a:txBody>
                  <a:tcPr marL="19421" marR="19421" marT="19421" marB="19421" anchor="ctr">
                    <a:lnL>
                      <a:noFill/>
                    </a:lnL>
                    <a:lnR>
                      <a:noFill/>
                    </a:lnR>
                    <a:lnT>
                      <a:noFill/>
                    </a:lnT>
                    <a:lnB>
                      <a:noFill/>
                    </a:lnB>
                  </a:tcPr>
                </a:tc>
                <a:tc>
                  <a:txBody>
                    <a:bodyPr/>
                    <a:lstStyle/>
                    <a:p>
                      <a:pPr algn="ctr" rtl="0"/>
                      <a:r>
                        <a:rPr lang="ru-RU" sz="1200"/>
                        <a:t>901</a:t>
                      </a:r>
                    </a:p>
                  </a:txBody>
                  <a:tcPr marL="19421" marR="19421" marT="19421" marB="19421" anchor="ctr">
                    <a:lnL>
                      <a:noFill/>
                    </a:lnL>
                    <a:lnR>
                      <a:noFill/>
                    </a:lnR>
                    <a:lnT>
                      <a:noFill/>
                    </a:lnT>
                    <a:lnB>
                      <a:noFill/>
                    </a:lnB>
                  </a:tcPr>
                </a:tc>
                <a:tc>
                  <a:txBody>
                    <a:bodyPr/>
                    <a:lstStyle/>
                    <a:p>
                      <a:pPr algn="ctr" rtl="0"/>
                      <a:r>
                        <a:rPr lang="ru-RU" sz="1200"/>
                        <a:t>1 075</a:t>
                      </a:r>
                    </a:p>
                  </a:txBody>
                  <a:tcPr marL="19421" marR="19421" marT="19421" marB="19421" anchor="ctr">
                    <a:lnL>
                      <a:noFill/>
                    </a:lnL>
                    <a:lnR>
                      <a:noFill/>
                    </a:lnR>
                    <a:lnT>
                      <a:noFill/>
                    </a:lnT>
                    <a:lnB>
                      <a:noFill/>
                    </a:lnB>
                  </a:tcPr>
                </a:tc>
                <a:tc>
                  <a:txBody>
                    <a:bodyPr/>
                    <a:lstStyle/>
                    <a:p>
                      <a:pPr algn="ctr" rtl="0"/>
                      <a:r>
                        <a:rPr lang="ru-RU" sz="1200"/>
                        <a:t>1 282</a:t>
                      </a:r>
                    </a:p>
                  </a:txBody>
                  <a:tcPr marL="19421" marR="19421" marT="19421" marB="19421" anchor="ctr">
                    <a:lnL>
                      <a:noFill/>
                    </a:lnL>
                    <a:lnR>
                      <a:noFill/>
                    </a:lnR>
                    <a:lnT>
                      <a:noFill/>
                    </a:lnT>
                    <a:lnB>
                      <a:noFill/>
                    </a:lnB>
                  </a:tcPr>
                </a:tc>
                <a:tc>
                  <a:txBody>
                    <a:bodyPr/>
                    <a:lstStyle/>
                    <a:p>
                      <a:pPr algn="ctr" rtl="0"/>
                      <a:r>
                        <a:rPr lang="ru-RU" sz="1200"/>
                        <a:t>1 456</a:t>
                      </a:r>
                    </a:p>
                  </a:txBody>
                  <a:tcPr marL="19421" marR="19421" marT="19421" marB="19421" anchor="ctr">
                    <a:lnL>
                      <a:noFill/>
                    </a:lnL>
                    <a:lnR>
                      <a:noFill/>
                    </a:lnR>
                    <a:lnT>
                      <a:noFill/>
                    </a:lnT>
                    <a:lnB>
                      <a:noFill/>
                    </a:lnB>
                  </a:tcPr>
                </a:tc>
                <a:tc>
                  <a:txBody>
                    <a:bodyPr/>
                    <a:lstStyle/>
                    <a:p>
                      <a:pPr algn="ctr" rtl="0"/>
                      <a:r>
                        <a:rPr lang="ru-RU" sz="1200"/>
                        <a:t>1 753</a:t>
                      </a:r>
                    </a:p>
                  </a:txBody>
                  <a:tcPr marL="19421" marR="19421" marT="19421" marB="19421" anchor="ctr">
                    <a:lnL>
                      <a:noFill/>
                    </a:lnL>
                    <a:lnR>
                      <a:noFill/>
                    </a:lnR>
                    <a:lnT>
                      <a:noFill/>
                    </a:lnT>
                    <a:lnB>
                      <a:noFill/>
                    </a:lnB>
                  </a:tcPr>
                </a:tc>
                <a:tc>
                  <a:txBody>
                    <a:bodyPr/>
                    <a:lstStyle/>
                    <a:p>
                      <a:pPr algn="ctr" rtl="0"/>
                      <a:r>
                        <a:rPr lang="ru-RU" sz="1200"/>
                        <a:t>1 919</a:t>
                      </a:r>
                    </a:p>
                  </a:txBody>
                  <a:tcPr marL="19421" marR="19421" marT="19421" marB="19421" anchor="ctr">
                    <a:lnL>
                      <a:noFill/>
                    </a:lnL>
                    <a:lnR>
                      <a:noFill/>
                    </a:lnR>
                    <a:lnT>
                      <a:noFill/>
                    </a:lnT>
                    <a:lnB>
                      <a:noFill/>
                    </a:lnB>
                  </a:tcPr>
                </a:tc>
              </a:tr>
              <a:tr h="403268">
                <a:tc>
                  <a:txBody>
                    <a:bodyPr/>
                    <a:lstStyle/>
                    <a:p>
                      <a:pPr rtl="0"/>
                      <a:r>
                        <a:rPr lang="ru-RU" sz="1200" b="0"/>
                        <a:t>Эксплуатация машин</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ru-RU" sz="1200"/>
                        <a:t>62</a:t>
                      </a:r>
                    </a:p>
                  </a:txBody>
                  <a:tcPr marL="19421" marR="19421" marT="19421" marB="19421" anchor="ctr">
                    <a:lnL>
                      <a:noFill/>
                    </a:lnL>
                    <a:lnR>
                      <a:noFill/>
                    </a:lnR>
                    <a:lnT>
                      <a:noFill/>
                    </a:lnT>
                    <a:lnB>
                      <a:noFill/>
                    </a:lnB>
                  </a:tcPr>
                </a:tc>
                <a:tc>
                  <a:txBody>
                    <a:bodyPr/>
                    <a:lstStyle/>
                    <a:p>
                      <a:pPr algn="ctr" rtl="0"/>
                      <a:r>
                        <a:rPr lang="ru-RU" sz="1200"/>
                        <a:t>271</a:t>
                      </a:r>
                    </a:p>
                  </a:txBody>
                  <a:tcPr marL="19421" marR="19421" marT="19421" marB="19421" anchor="ctr">
                    <a:lnL>
                      <a:noFill/>
                    </a:lnL>
                    <a:lnR>
                      <a:noFill/>
                    </a:lnR>
                    <a:lnT>
                      <a:noFill/>
                    </a:lnT>
                    <a:lnB>
                      <a:noFill/>
                    </a:lnB>
                  </a:tcPr>
                </a:tc>
                <a:tc>
                  <a:txBody>
                    <a:bodyPr/>
                    <a:lstStyle/>
                    <a:p>
                      <a:pPr algn="ctr" rtl="0"/>
                      <a:r>
                        <a:rPr lang="ru-RU" sz="1200"/>
                        <a:t>907</a:t>
                      </a:r>
                    </a:p>
                  </a:txBody>
                  <a:tcPr marL="19421" marR="19421" marT="19421" marB="19421" anchor="ctr">
                    <a:lnL>
                      <a:noFill/>
                    </a:lnL>
                    <a:lnR>
                      <a:noFill/>
                    </a:lnR>
                    <a:lnT>
                      <a:noFill/>
                    </a:lnT>
                    <a:lnB>
                      <a:noFill/>
                    </a:lnB>
                  </a:tcPr>
                </a:tc>
                <a:tc>
                  <a:txBody>
                    <a:bodyPr/>
                    <a:lstStyle/>
                    <a:p>
                      <a:pPr algn="ctr" rtl="0"/>
                      <a:r>
                        <a:rPr lang="ru-RU" sz="1200"/>
                        <a:t>1 632</a:t>
                      </a:r>
                    </a:p>
                  </a:txBody>
                  <a:tcPr marL="19421" marR="19421" marT="19421" marB="19421" anchor="ctr">
                    <a:lnL>
                      <a:noFill/>
                    </a:lnL>
                    <a:lnR>
                      <a:noFill/>
                    </a:lnR>
                    <a:lnT>
                      <a:noFill/>
                    </a:lnT>
                    <a:lnB>
                      <a:noFill/>
                    </a:lnB>
                  </a:tcPr>
                </a:tc>
                <a:tc>
                  <a:txBody>
                    <a:bodyPr/>
                    <a:lstStyle/>
                    <a:p>
                      <a:pPr algn="ctr" rtl="0"/>
                      <a:r>
                        <a:rPr lang="ru-RU" sz="1200"/>
                        <a:t>1 850</a:t>
                      </a:r>
                    </a:p>
                  </a:txBody>
                  <a:tcPr marL="19421" marR="19421" marT="19421" marB="19421" anchor="ctr">
                    <a:lnL>
                      <a:noFill/>
                    </a:lnL>
                    <a:lnR>
                      <a:noFill/>
                    </a:lnR>
                    <a:lnT>
                      <a:noFill/>
                    </a:lnT>
                    <a:lnB>
                      <a:noFill/>
                    </a:lnB>
                  </a:tcPr>
                </a:tc>
                <a:tc>
                  <a:txBody>
                    <a:bodyPr/>
                    <a:lstStyle/>
                    <a:p>
                      <a:pPr algn="ctr" rtl="0"/>
                      <a:r>
                        <a:rPr lang="ru-RU" sz="1200"/>
                        <a:t>2 174</a:t>
                      </a:r>
                    </a:p>
                  </a:txBody>
                  <a:tcPr marL="19421" marR="19421" marT="19421" marB="19421" anchor="ctr">
                    <a:lnL>
                      <a:noFill/>
                    </a:lnL>
                    <a:lnR>
                      <a:noFill/>
                    </a:lnR>
                    <a:lnT>
                      <a:noFill/>
                    </a:lnT>
                    <a:lnB>
                      <a:noFill/>
                    </a:lnB>
                  </a:tcPr>
                </a:tc>
                <a:tc>
                  <a:txBody>
                    <a:bodyPr/>
                    <a:lstStyle/>
                    <a:p>
                      <a:pPr algn="ctr" rtl="0"/>
                      <a:r>
                        <a:rPr lang="ru-RU" sz="1200"/>
                        <a:t>3 302</a:t>
                      </a:r>
                    </a:p>
                  </a:txBody>
                  <a:tcPr marL="19421" marR="19421" marT="19421" marB="19421" anchor="ctr">
                    <a:lnL>
                      <a:noFill/>
                    </a:lnL>
                    <a:lnR>
                      <a:noFill/>
                    </a:lnR>
                    <a:lnT>
                      <a:noFill/>
                    </a:lnT>
                    <a:lnB>
                      <a:noFill/>
                    </a:lnB>
                  </a:tcPr>
                </a:tc>
                <a:tc>
                  <a:txBody>
                    <a:bodyPr/>
                    <a:lstStyle/>
                    <a:p>
                      <a:pPr algn="ctr" rtl="0"/>
                      <a:r>
                        <a:rPr lang="ru-RU" sz="1200"/>
                        <a:t>4 325</a:t>
                      </a:r>
                    </a:p>
                  </a:txBody>
                  <a:tcPr marL="19421" marR="19421" marT="19421" marB="19421" anchor="ctr">
                    <a:lnL>
                      <a:noFill/>
                    </a:lnL>
                    <a:lnR>
                      <a:noFill/>
                    </a:lnR>
                    <a:lnT>
                      <a:noFill/>
                    </a:lnT>
                    <a:lnB>
                      <a:noFill/>
                    </a:lnB>
                  </a:tcPr>
                </a:tc>
                <a:tc>
                  <a:txBody>
                    <a:bodyPr/>
                    <a:lstStyle/>
                    <a:p>
                      <a:pPr algn="ctr" rtl="0"/>
                      <a:r>
                        <a:rPr lang="ru-RU" sz="1200"/>
                        <a:t>4 908</a:t>
                      </a:r>
                    </a:p>
                  </a:txBody>
                  <a:tcPr marL="19421" marR="19421" marT="19421" marB="19421" anchor="ctr">
                    <a:lnL>
                      <a:noFill/>
                    </a:lnL>
                    <a:lnR>
                      <a:noFill/>
                    </a:lnR>
                    <a:lnT>
                      <a:noFill/>
                    </a:lnT>
                    <a:lnB>
                      <a:noFill/>
                    </a:lnB>
                  </a:tcPr>
                </a:tc>
                <a:tc>
                  <a:txBody>
                    <a:bodyPr/>
                    <a:lstStyle/>
                    <a:p>
                      <a:pPr algn="ctr" rtl="0"/>
                      <a:r>
                        <a:rPr lang="ru-RU" sz="1200"/>
                        <a:t>5 887</a:t>
                      </a:r>
                    </a:p>
                  </a:txBody>
                  <a:tcPr marL="19421" marR="19421" marT="19421" marB="19421" anchor="ctr">
                    <a:lnL>
                      <a:noFill/>
                    </a:lnL>
                    <a:lnR>
                      <a:noFill/>
                    </a:lnR>
                    <a:lnT>
                      <a:noFill/>
                    </a:lnT>
                    <a:lnB>
                      <a:noFill/>
                    </a:lnB>
                  </a:tcPr>
                </a:tc>
                <a:tc>
                  <a:txBody>
                    <a:bodyPr/>
                    <a:lstStyle/>
                    <a:p>
                      <a:pPr algn="ctr" rtl="0"/>
                      <a:r>
                        <a:rPr lang="ru-RU" sz="1200"/>
                        <a:t>6 120</a:t>
                      </a:r>
                    </a:p>
                  </a:txBody>
                  <a:tcPr marL="19421" marR="19421" marT="19421" marB="19421" anchor="ctr">
                    <a:lnL>
                      <a:noFill/>
                    </a:lnL>
                    <a:lnR>
                      <a:noFill/>
                    </a:lnR>
                    <a:lnT>
                      <a:noFill/>
                    </a:lnT>
                    <a:lnB>
                      <a:noFill/>
                    </a:lnB>
                  </a:tcPr>
                </a:tc>
                <a:tc>
                  <a:txBody>
                    <a:bodyPr/>
                    <a:lstStyle/>
                    <a:p>
                      <a:pPr algn="ctr" rtl="0"/>
                      <a:r>
                        <a:rPr lang="ru-RU" sz="1200"/>
                        <a:t>6 602</a:t>
                      </a:r>
                    </a:p>
                  </a:txBody>
                  <a:tcPr marL="19421" marR="19421" marT="19421" marB="19421" anchor="ctr">
                    <a:lnL>
                      <a:noFill/>
                    </a:lnL>
                    <a:lnR>
                      <a:noFill/>
                    </a:lnR>
                    <a:lnT>
                      <a:noFill/>
                    </a:lnT>
                    <a:lnB>
                      <a:noFill/>
                    </a:lnB>
                  </a:tcPr>
                </a:tc>
              </a:tr>
              <a:tr h="403268">
                <a:tc>
                  <a:txBody>
                    <a:bodyPr/>
                    <a:lstStyle/>
                    <a:p>
                      <a:pPr rtl="0"/>
                      <a:r>
                        <a:rPr lang="ru-RU" sz="1200" b="0"/>
                        <a:t>Прочие материальные ресурсы</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ru-RU" sz="1200"/>
                        <a:t>247</a:t>
                      </a:r>
                    </a:p>
                  </a:txBody>
                  <a:tcPr marL="19421" marR="19421" marT="19421" marB="19421" anchor="ctr">
                    <a:lnL>
                      <a:noFill/>
                    </a:lnL>
                    <a:lnR>
                      <a:noFill/>
                    </a:lnR>
                    <a:lnT>
                      <a:noFill/>
                    </a:lnT>
                    <a:lnB>
                      <a:noFill/>
                    </a:lnB>
                  </a:tcPr>
                </a:tc>
                <a:tc>
                  <a:txBody>
                    <a:bodyPr/>
                    <a:lstStyle/>
                    <a:p>
                      <a:pPr algn="ctr" rtl="0"/>
                      <a:r>
                        <a:rPr lang="ru-RU" sz="1200"/>
                        <a:t>348</a:t>
                      </a:r>
                    </a:p>
                  </a:txBody>
                  <a:tcPr marL="19421" marR="19421" marT="19421" marB="19421" anchor="ctr">
                    <a:lnL>
                      <a:noFill/>
                    </a:lnL>
                    <a:lnR>
                      <a:noFill/>
                    </a:lnR>
                    <a:lnT>
                      <a:noFill/>
                    </a:lnT>
                    <a:lnB>
                      <a:noFill/>
                    </a:lnB>
                  </a:tcPr>
                </a:tc>
                <a:tc>
                  <a:txBody>
                    <a:bodyPr/>
                    <a:lstStyle/>
                    <a:p>
                      <a:pPr algn="ctr" rtl="0"/>
                      <a:r>
                        <a:rPr lang="ru-RU" sz="1200"/>
                        <a:t>501</a:t>
                      </a:r>
                    </a:p>
                  </a:txBody>
                  <a:tcPr marL="19421" marR="19421" marT="19421" marB="19421" anchor="ctr">
                    <a:lnL>
                      <a:noFill/>
                    </a:lnL>
                    <a:lnR>
                      <a:noFill/>
                    </a:lnR>
                    <a:lnT>
                      <a:noFill/>
                    </a:lnT>
                    <a:lnB>
                      <a:noFill/>
                    </a:lnB>
                  </a:tcPr>
                </a:tc>
                <a:tc>
                  <a:txBody>
                    <a:bodyPr/>
                    <a:lstStyle/>
                    <a:p>
                      <a:pPr algn="ctr" rtl="0"/>
                      <a:r>
                        <a:rPr lang="ru-RU" sz="1200"/>
                        <a:t>592</a:t>
                      </a:r>
                    </a:p>
                  </a:txBody>
                  <a:tcPr marL="19421" marR="19421" marT="19421" marB="19421" anchor="ctr">
                    <a:lnL>
                      <a:noFill/>
                    </a:lnL>
                    <a:lnR>
                      <a:noFill/>
                    </a:lnR>
                    <a:lnT>
                      <a:noFill/>
                    </a:lnT>
                    <a:lnB>
                      <a:noFill/>
                    </a:lnB>
                  </a:tcPr>
                </a:tc>
                <a:tc>
                  <a:txBody>
                    <a:bodyPr/>
                    <a:lstStyle/>
                    <a:p>
                      <a:pPr algn="ctr" rtl="0"/>
                      <a:r>
                        <a:rPr lang="ru-RU" sz="1200"/>
                        <a:t>742</a:t>
                      </a:r>
                    </a:p>
                  </a:txBody>
                  <a:tcPr marL="19421" marR="19421" marT="19421" marB="19421" anchor="ctr">
                    <a:lnL>
                      <a:noFill/>
                    </a:lnL>
                    <a:lnR>
                      <a:noFill/>
                    </a:lnR>
                    <a:lnT>
                      <a:noFill/>
                    </a:lnT>
                    <a:lnB>
                      <a:noFill/>
                    </a:lnB>
                  </a:tcPr>
                </a:tc>
                <a:tc>
                  <a:txBody>
                    <a:bodyPr/>
                    <a:lstStyle/>
                    <a:p>
                      <a:pPr algn="ctr" rtl="0"/>
                      <a:r>
                        <a:rPr lang="ru-RU" sz="1200"/>
                        <a:t>947</a:t>
                      </a:r>
                    </a:p>
                  </a:txBody>
                  <a:tcPr marL="19421" marR="19421" marT="19421" marB="19421" anchor="ctr">
                    <a:lnL>
                      <a:noFill/>
                    </a:lnL>
                    <a:lnR>
                      <a:noFill/>
                    </a:lnR>
                    <a:lnT>
                      <a:noFill/>
                    </a:lnT>
                    <a:lnB>
                      <a:noFill/>
                    </a:lnB>
                  </a:tcPr>
                </a:tc>
                <a:tc>
                  <a:txBody>
                    <a:bodyPr/>
                    <a:lstStyle/>
                    <a:p>
                      <a:pPr algn="ctr" rtl="0"/>
                      <a:r>
                        <a:rPr lang="ru-RU" sz="1200"/>
                        <a:t>1 304</a:t>
                      </a:r>
                    </a:p>
                  </a:txBody>
                  <a:tcPr marL="19421" marR="19421" marT="19421" marB="19421" anchor="ctr">
                    <a:lnL>
                      <a:noFill/>
                    </a:lnL>
                    <a:lnR>
                      <a:noFill/>
                    </a:lnR>
                    <a:lnT>
                      <a:noFill/>
                    </a:lnT>
                    <a:lnB>
                      <a:noFill/>
                    </a:lnB>
                  </a:tcPr>
                </a:tc>
                <a:tc>
                  <a:txBody>
                    <a:bodyPr/>
                    <a:lstStyle/>
                    <a:p>
                      <a:pPr algn="ctr" rtl="0"/>
                      <a:r>
                        <a:rPr lang="ru-RU" sz="1200"/>
                        <a:t>1 820</a:t>
                      </a:r>
                    </a:p>
                  </a:txBody>
                  <a:tcPr marL="19421" marR="19421" marT="19421" marB="19421" anchor="ctr">
                    <a:lnL>
                      <a:noFill/>
                    </a:lnL>
                    <a:lnR>
                      <a:noFill/>
                    </a:lnR>
                    <a:lnT>
                      <a:noFill/>
                    </a:lnT>
                    <a:lnB>
                      <a:noFill/>
                    </a:lnB>
                  </a:tcPr>
                </a:tc>
                <a:tc>
                  <a:txBody>
                    <a:bodyPr/>
                    <a:lstStyle/>
                    <a:p>
                      <a:pPr algn="ctr" rtl="0"/>
                      <a:r>
                        <a:rPr lang="ru-RU" sz="1200"/>
                        <a:t>2 338</a:t>
                      </a:r>
                    </a:p>
                  </a:txBody>
                  <a:tcPr marL="19421" marR="19421" marT="19421" marB="19421" anchor="ctr">
                    <a:lnL>
                      <a:noFill/>
                    </a:lnL>
                    <a:lnR>
                      <a:noFill/>
                    </a:lnR>
                    <a:lnT>
                      <a:noFill/>
                    </a:lnT>
                    <a:lnB>
                      <a:noFill/>
                    </a:lnB>
                  </a:tcPr>
                </a:tc>
                <a:tc>
                  <a:txBody>
                    <a:bodyPr/>
                    <a:lstStyle/>
                    <a:p>
                      <a:pPr algn="ctr" rtl="0"/>
                      <a:r>
                        <a:rPr lang="ru-RU" sz="1200"/>
                        <a:t>2 958</a:t>
                      </a:r>
                    </a:p>
                  </a:txBody>
                  <a:tcPr marL="19421" marR="19421" marT="19421" marB="19421" anchor="ctr">
                    <a:lnL>
                      <a:noFill/>
                    </a:lnL>
                    <a:lnR>
                      <a:noFill/>
                    </a:lnR>
                    <a:lnT>
                      <a:noFill/>
                    </a:lnT>
                    <a:lnB>
                      <a:noFill/>
                    </a:lnB>
                  </a:tcPr>
                </a:tc>
                <a:tc>
                  <a:txBody>
                    <a:bodyPr/>
                    <a:lstStyle/>
                    <a:p>
                      <a:pPr algn="ctr" rtl="0"/>
                      <a:r>
                        <a:rPr lang="ru-RU" sz="1200"/>
                        <a:t>3 705</a:t>
                      </a:r>
                    </a:p>
                  </a:txBody>
                  <a:tcPr marL="19421" marR="19421" marT="19421" marB="19421" anchor="ctr">
                    <a:lnL>
                      <a:noFill/>
                    </a:lnL>
                    <a:lnR>
                      <a:noFill/>
                    </a:lnR>
                    <a:lnT>
                      <a:noFill/>
                    </a:lnT>
                    <a:lnB>
                      <a:noFill/>
                    </a:lnB>
                  </a:tcPr>
                </a:tc>
                <a:tc>
                  <a:txBody>
                    <a:bodyPr/>
                    <a:lstStyle/>
                    <a:p>
                      <a:pPr algn="ctr" rtl="0"/>
                      <a:r>
                        <a:rPr lang="ru-RU" sz="1200"/>
                        <a:t>5 254</a:t>
                      </a:r>
                    </a:p>
                  </a:txBody>
                  <a:tcPr marL="19421" marR="19421" marT="19421" marB="19421" anchor="ctr">
                    <a:lnL>
                      <a:noFill/>
                    </a:lnL>
                    <a:lnR>
                      <a:noFill/>
                    </a:lnR>
                    <a:lnT>
                      <a:noFill/>
                    </a:lnT>
                    <a:lnB>
                      <a:noFill/>
                    </a:lnB>
                  </a:tcPr>
                </a:tc>
              </a:tr>
              <a:tr h="493160">
                <a:tc>
                  <a:txBody>
                    <a:bodyPr/>
                    <a:lstStyle/>
                    <a:p>
                      <a:pPr rtl="0"/>
                      <a:r>
                        <a:rPr lang="ru-RU" sz="1200" b="0"/>
                        <a:t>Всего, прямые затраты в ценах ТЕР-2001</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ru-RU" sz="1200" dirty="0"/>
                        <a:t>684</a:t>
                      </a:r>
                    </a:p>
                  </a:txBody>
                  <a:tcPr marL="19421" marR="19421" marT="19421" marB="19421" anchor="ctr">
                    <a:lnL>
                      <a:noFill/>
                    </a:lnL>
                    <a:lnR>
                      <a:noFill/>
                    </a:lnR>
                    <a:lnT>
                      <a:noFill/>
                    </a:lnT>
                    <a:lnB>
                      <a:noFill/>
                    </a:lnB>
                  </a:tcPr>
                </a:tc>
                <a:tc>
                  <a:txBody>
                    <a:bodyPr/>
                    <a:lstStyle/>
                    <a:p>
                      <a:pPr algn="ctr" rtl="0"/>
                      <a:r>
                        <a:rPr lang="ru-RU" sz="1200"/>
                        <a:t>1 041</a:t>
                      </a:r>
                    </a:p>
                  </a:txBody>
                  <a:tcPr marL="19421" marR="19421" marT="19421" marB="19421" anchor="ctr">
                    <a:lnL>
                      <a:noFill/>
                    </a:lnL>
                    <a:lnR>
                      <a:noFill/>
                    </a:lnR>
                    <a:lnT>
                      <a:noFill/>
                    </a:lnT>
                    <a:lnB>
                      <a:noFill/>
                    </a:lnB>
                  </a:tcPr>
                </a:tc>
                <a:tc>
                  <a:txBody>
                    <a:bodyPr/>
                    <a:lstStyle/>
                    <a:p>
                      <a:pPr algn="ctr" rtl="0"/>
                      <a:r>
                        <a:rPr lang="ru-RU" sz="1200"/>
                        <a:t>1 872</a:t>
                      </a:r>
                    </a:p>
                  </a:txBody>
                  <a:tcPr marL="19421" marR="19421" marT="19421" marB="19421" anchor="ctr">
                    <a:lnL>
                      <a:noFill/>
                    </a:lnL>
                    <a:lnR>
                      <a:noFill/>
                    </a:lnR>
                    <a:lnT>
                      <a:noFill/>
                    </a:lnT>
                    <a:lnB>
                      <a:noFill/>
                    </a:lnB>
                  </a:tcPr>
                </a:tc>
                <a:tc>
                  <a:txBody>
                    <a:bodyPr/>
                    <a:lstStyle/>
                    <a:p>
                      <a:pPr algn="ctr" rtl="0"/>
                      <a:r>
                        <a:rPr lang="ru-RU" sz="1200"/>
                        <a:t>2 752</a:t>
                      </a:r>
                    </a:p>
                  </a:txBody>
                  <a:tcPr marL="19421" marR="19421" marT="19421" marB="19421" anchor="ctr">
                    <a:lnL>
                      <a:noFill/>
                    </a:lnL>
                    <a:lnR>
                      <a:noFill/>
                    </a:lnR>
                    <a:lnT>
                      <a:noFill/>
                    </a:lnT>
                    <a:lnB>
                      <a:noFill/>
                    </a:lnB>
                  </a:tcPr>
                </a:tc>
                <a:tc>
                  <a:txBody>
                    <a:bodyPr/>
                    <a:lstStyle/>
                    <a:p>
                      <a:pPr algn="ctr" rtl="0"/>
                      <a:r>
                        <a:rPr lang="ru-RU" sz="1200"/>
                        <a:t>3 182</a:t>
                      </a:r>
                    </a:p>
                  </a:txBody>
                  <a:tcPr marL="19421" marR="19421" marT="19421" marB="19421" anchor="ctr">
                    <a:lnL>
                      <a:noFill/>
                    </a:lnL>
                    <a:lnR>
                      <a:noFill/>
                    </a:lnR>
                    <a:lnT>
                      <a:noFill/>
                    </a:lnT>
                    <a:lnB>
                      <a:noFill/>
                    </a:lnB>
                  </a:tcPr>
                </a:tc>
                <a:tc>
                  <a:txBody>
                    <a:bodyPr/>
                    <a:lstStyle/>
                    <a:p>
                      <a:pPr algn="ctr" rtl="0"/>
                      <a:r>
                        <a:rPr lang="ru-RU" sz="1200"/>
                        <a:t>3 784</a:t>
                      </a:r>
                    </a:p>
                  </a:txBody>
                  <a:tcPr marL="19421" marR="19421" marT="19421" marB="19421" anchor="ctr">
                    <a:lnL>
                      <a:noFill/>
                    </a:lnL>
                    <a:lnR>
                      <a:noFill/>
                    </a:lnR>
                    <a:lnT>
                      <a:noFill/>
                    </a:lnT>
                    <a:lnB>
                      <a:noFill/>
                    </a:lnB>
                  </a:tcPr>
                </a:tc>
                <a:tc>
                  <a:txBody>
                    <a:bodyPr/>
                    <a:lstStyle/>
                    <a:p>
                      <a:pPr algn="ctr" rtl="0"/>
                      <a:r>
                        <a:rPr lang="ru-RU" sz="1200"/>
                        <a:t>5 507</a:t>
                      </a:r>
                    </a:p>
                  </a:txBody>
                  <a:tcPr marL="19421" marR="19421" marT="19421" marB="19421" anchor="ctr">
                    <a:lnL>
                      <a:noFill/>
                    </a:lnL>
                    <a:lnR>
                      <a:noFill/>
                    </a:lnR>
                    <a:lnT>
                      <a:noFill/>
                    </a:lnT>
                    <a:lnB>
                      <a:noFill/>
                    </a:lnB>
                  </a:tcPr>
                </a:tc>
                <a:tc>
                  <a:txBody>
                    <a:bodyPr/>
                    <a:lstStyle/>
                    <a:p>
                      <a:pPr algn="ctr" rtl="0"/>
                      <a:r>
                        <a:rPr lang="ru-RU" sz="1200"/>
                        <a:t>7 220</a:t>
                      </a:r>
                    </a:p>
                  </a:txBody>
                  <a:tcPr marL="19421" marR="19421" marT="19421" marB="19421" anchor="ctr">
                    <a:lnL>
                      <a:noFill/>
                    </a:lnL>
                    <a:lnR>
                      <a:noFill/>
                    </a:lnR>
                    <a:lnT>
                      <a:noFill/>
                    </a:lnT>
                    <a:lnB>
                      <a:noFill/>
                    </a:lnB>
                  </a:tcPr>
                </a:tc>
                <a:tc>
                  <a:txBody>
                    <a:bodyPr/>
                    <a:lstStyle/>
                    <a:p>
                      <a:pPr algn="ctr" rtl="0"/>
                      <a:r>
                        <a:rPr lang="ru-RU" sz="1200"/>
                        <a:t>8 528</a:t>
                      </a:r>
                    </a:p>
                  </a:txBody>
                  <a:tcPr marL="19421" marR="19421" marT="19421" marB="19421" anchor="ctr">
                    <a:lnL>
                      <a:noFill/>
                    </a:lnL>
                    <a:lnR>
                      <a:noFill/>
                    </a:lnR>
                    <a:lnT>
                      <a:noFill/>
                    </a:lnT>
                    <a:lnB>
                      <a:noFill/>
                    </a:lnB>
                  </a:tcPr>
                </a:tc>
                <a:tc>
                  <a:txBody>
                    <a:bodyPr/>
                    <a:lstStyle/>
                    <a:p>
                      <a:pPr algn="ctr" rtl="0"/>
                      <a:r>
                        <a:rPr lang="ru-RU" sz="1200"/>
                        <a:t>10 301</a:t>
                      </a:r>
                    </a:p>
                  </a:txBody>
                  <a:tcPr marL="19421" marR="19421" marT="19421" marB="19421" anchor="ctr">
                    <a:lnL>
                      <a:noFill/>
                    </a:lnL>
                    <a:lnR>
                      <a:noFill/>
                    </a:lnR>
                    <a:lnT>
                      <a:noFill/>
                    </a:lnT>
                    <a:lnB>
                      <a:noFill/>
                    </a:lnB>
                  </a:tcPr>
                </a:tc>
                <a:tc>
                  <a:txBody>
                    <a:bodyPr/>
                    <a:lstStyle/>
                    <a:p>
                      <a:pPr algn="ctr" rtl="0"/>
                      <a:r>
                        <a:rPr lang="ru-RU" sz="1200"/>
                        <a:t>11 578</a:t>
                      </a:r>
                    </a:p>
                  </a:txBody>
                  <a:tcPr marL="19421" marR="19421" marT="19421" marB="19421" anchor="ctr">
                    <a:lnL>
                      <a:noFill/>
                    </a:lnL>
                    <a:lnR>
                      <a:noFill/>
                    </a:lnR>
                    <a:lnT>
                      <a:noFill/>
                    </a:lnT>
                    <a:lnB>
                      <a:noFill/>
                    </a:lnB>
                  </a:tcPr>
                </a:tc>
                <a:tc>
                  <a:txBody>
                    <a:bodyPr/>
                    <a:lstStyle/>
                    <a:p>
                      <a:pPr algn="ctr" rtl="0"/>
                      <a:r>
                        <a:rPr lang="ru-RU" sz="1200"/>
                        <a:t>13 775</a:t>
                      </a:r>
                    </a:p>
                  </a:txBody>
                  <a:tcPr marL="19421" marR="19421" marT="19421" marB="19421" anchor="ctr">
                    <a:lnL>
                      <a:noFill/>
                    </a:lnL>
                    <a:lnR>
                      <a:noFill/>
                    </a:lnR>
                    <a:lnT>
                      <a:noFill/>
                    </a:lnT>
                    <a:lnB>
                      <a:noFill/>
                    </a:lnB>
                  </a:tcPr>
                </a:tc>
              </a:tr>
              <a:tr h="403268">
                <a:tc>
                  <a:txBody>
                    <a:bodyPr/>
                    <a:lstStyle/>
                    <a:p>
                      <a:pPr rtl="0"/>
                      <a:r>
                        <a:rPr lang="ru-RU" sz="1200" b="0" dirty="0"/>
                        <a:t>Накладные расходы</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en-US" sz="1200"/>
                        <a:t>3 858</a:t>
                      </a:r>
                    </a:p>
                  </a:txBody>
                  <a:tcPr marL="19421" marR="19421" marT="19421" marB="19421" anchor="ctr">
                    <a:lnL>
                      <a:noFill/>
                    </a:lnL>
                    <a:lnR>
                      <a:noFill/>
                    </a:lnR>
                    <a:lnT>
                      <a:noFill/>
                    </a:lnT>
                    <a:lnB>
                      <a:noFill/>
                    </a:lnB>
                  </a:tcPr>
                </a:tc>
                <a:tc>
                  <a:txBody>
                    <a:bodyPr/>
                    <a:lstStyle/>
                    <a:p>
                      <a:pPr algn="ctr" rtl="0"/>
                      <a:r>
                        <a:rPr lang="en-US" sz="1200"/>
                        <a:t>4 557</a:t>
                      </a:r>
                    </a:p>
                  </a:txBody>
                  <a:tcPr marL="19421" marR="19421" marT="19421" marB="19421" anchor="ctr">
                    <a:lnL>
                      <a:noFill/>
                    </a:lnL>
                    <a:lnR>
                      <a:noFill/>
                    </a:lnR>
                    <a:lnT>
                      <a:noFill/>
                    </a:lnT>
                    <a:lnB>
                      <a:noFill/>
                    </a:lnB>
                  </a:tcPr>
                </a:tc>
                <a:tc>
                  <a:txBody>
                    <a:bodyPr/>
                    <a:lstStyle/>
                    <a:p>
                      <a:pPr algn="ctr" rtl="0"/>
                      <a:r>
                        <a:rPr lang="en-US" sz="1200"/>
                        <a:t>5 761</a:t>
                      </a:r>
                    </a:p>
                  </a:txBody>
                  <a:tcPr marL="19421" marR="19421" marT="19421" marB="19421" anchor="ctr">
                    <a:lnL>
                      <a:noFill/>
                    </a:lnL>
                    <a:lnR>
                      <a:noFill/>
                    </a:lnR>
                    <a:lnT>
                      <a:noFill/>
                    </a:lnT>
                    <a:lnB>
                      <a:noFill/>
                    </a:lnB>
                  </a:tcPr>
                </a:tc>
                <a:tc>
                  <a:txBody>
                    <a:bodyPr/>
                    <a:lstStyle/>
                    <a:p>
                      <a:pPr algn="ctr" rtl="0"/>
                      <a:r>
                        <a:rPr lang="en-US" sz="1200"/>
                        <a:t>7 276</a:t>
                      </a:r>
                    </a:p>
                  </a:txBody>
                  <a:tcPr marL="19421" marR="19421" marT="19421" marB="19421" anchor="ctr">
                    <a:lnL>
                      <a:noFill/>
                    </a:lnL>
                    <a:lnR>
                      <a:noFill/>
                    </a:lnR>
                    <a:lnT>
                      <a:noFill/>
                    </a:lnT>
                    <a:lnB>
                      <a:noFill/>
                    </a:lnB>
                  </a:tcPr>
                </a:tc>
                <a:tc>
                  <a:txBody>
                    <a:bodyPr/>
                    <a:lstStyle/>
                    <a:p>
                      <a:pPr algn="ctr" rtl="0"/>
                      <a:r>
                        <a:rPr lang="en-US" sz="1200"/>
                        <a:t>8 165</a:t>
                      </a:r>
                    </a:p>
                  </a:txBody>
                  <a:tcPr marL="19421" marR="19421" marT="19421" marB="19421" anchor="ctr">
                    <a:lnL>
                      <a:noFill/>
                    </a:lnL>
                    <a:lnR>
                      <a:noFill/>
                    </a:lnR>
                    <a:lnT>
                      <a:noFill/>
                    </a:lnT>
                    <a:lnB>
                      <a:noFill/>
                    </a:lnB>
                  </a:tcPr>
                </a:tc>
                <a:tc>
                  <a:txBody>
                    <a:bodyPr/>
                    <a:lstStyle/>
                    <a:p>
                      <a:pPr algn="ctr" rtl="0"/>
                      <a:r>
                        <a:rPr lang="en-US" sz="1200"/>
                        <a:t>9 296</a:t>
                      </a:r>
                    </a:p>
                  </a:txBody>
                  <a:tcPr marL="19421" marR="19421" marT="19421" marB="19421" anchor="ctr">
                    <a:lnL>
                      <a:noFill/>
                    </a:lnL>
                    <a:lnR>
                      <a:noFill/>
                    </a:lnR>
                    <a:lnT>
                      <a:noFill/>
                    </a:lnT>
                    <a:lnB>
                      <a:noFill/>
                    </a:lnB>
                  </a:tcPr>
                </a:tc>
                <a:tc>
                  <a:txBody>
                    <a:bodyPr/>
                    <a:lstStyle/>
                    <a:p>
                      <a:pPr algn="ctr" rtl="0"/>
                      <a:r>
                        <a:rPr lang="en-US" sz="1200"/>
                        <a:t>12 480</a:t>
                      </a:r>
                    </a:p>
                  </a:txBody>
                  <a:tcPr marL="19421" marR="19421" marT="19421" marB="19421" anchor="ctr">
                    <a:lnL>
                      <a:noFill/>
                    </a:lnL>
                    <a:lnR>
                      <a:noFill/>
                    </a:lnR>
                    <a:lnT>
                      <a:noFill/>
                    </a:lnT>
                    <a:lnB>
                      <a:noFill/>
                    </a:lnB>
                  </a:tcPr>
                </a:tc>
                <a:tc>
                  <a:txBody>
                    <a:bodyPr/>
                    <a:lstStyle/>
                    <a:p>
                      <a:pPr algn="ctr" rtl="0"/>
                      <a:r>
                        <a:rPr lang="en-US" sz="1200"/>
                        <a:t>15 296</a:t>
                      </a:r>
                    </a:p>
                  </a:txBody>
                  <a:tcPr marL="19421" marR="19421" marT="19421" marB="19421" anchor="ctr">
                    <a:lnL>
                      <a:noFill/>
                    </a:lnL>
                    <a:lnR>
                      <a:noFill/>
                    </a:lnR>
                    <a:lnT>
                      <a:noFill/>
                    </a:lnT>
                    <a:lnB>
                      <a:noFill/>
                    </a:lnB>
                  </a:tcPr>
                </a:tc>
                <a:tc>
                  <a:txBody>
                    <a:bodyPr/>
                    <a:lstStyle/>
                    <a:p>
                      <a:pPr algn="ctr" rtl="0"/>
                      <a:r>
                        <a:rPr lang="en-US" sz="1200"/>
                        <a:t>17 950</a:t>
                      </a:r>
                    </a:p>
                  </a:txBody>
                  <a:tcPr marL="19421" marR="19421" marT="19421" marB="19421" anchor="ctr">
                    <a:lnL>
                      <a:noFill/>
                    </a:lnL>
                    <a:lnR>
                      <a:noFill/>
                    </a:lnR>
                    <a:lnT>
                      <a:noFill/>
                    </a:lnT>
                    <a:lnB>
                      <a:noFill/>
                    </a:lnB>
                  </a:tcPr>
                </a:tc>
                <a:tc>
                  <a:txBody>
                    <a:bodyPr/>
                    <a:lstStyle/>
                    <a:p>
                      <a:pPr algn="ctr" rtl="0"/>
                      <a:r>
                        <a:rPr lang="en-US" sz="1200"/>
                        <a:t>19 917</a:t>
                      </a:r>
                    </a:p>
                  </a:txBody>
                  <a:tcPr marL="19421" marR="19421" marT="19421" marB="19421" anchor="ctr">
                    <a:lnL>
                      <a:noFill/>
                    </a:lnL>
                    <a:lnR>
                      <a:noFill/>
                    </a:lnR>
                    <a:lnT>
                      <a:noFill/>
                    </a:lnT>
                    <a:lnB>
                      <a:noFill/>
                    </a:lnB>
                  </a:tcPr>
                </a:tc>
                <a:tc>
                  <a:txBody>
                    <a:bodyPr/>
                    <a:lstStyle/>
                    <a:p>
                      <a:pPr algn="ctr" rtl="0"/>
                      <a:r>
                        <a:rPr lang="en-US" sz="1200"/>
                        <a:t>23 110</a:t>
                      </a:r>
                    </a:p>
                  </a:txBody>
                  <a:tcPr marL="19421" marR="19421" marT="19421" marB="19421" anchor="ctr">
                    <a:lnL>
                      <a:noFill/>
                    </a:lnL>
                    <a:lnR>
                      <a:noFill/>
                    </a:lnR>
                    <a:lnT>
                      <a:noFill/>
                    </a:lnT>
                    <a:lnB>
                      <a:noFill/>
                    </a:lnB>
                  </a:tcPr>
                </a:tc>
                <a:tc>
                  <a:txBody>
                    <a:bodyPr/>
                    <a:lstStyle/>
                    <a:p>
                      <a:pPr algn="ctr" rtl="0"/>
                      <a:r>
                        <a:rPr lang="en-US" sz="1200"/>
                        <a:t>25 178</a:t>
                      </a:r>
                    </a:p>
                  </a:txBody>
                  <a:tcPr marL="19421" marR="19421" marT="19421" marB="19421" anchor="ctr">
                    <a:lnL>
                      <a:noFill/>
                    </a:lnL>
                    <a:lnR>
                      <a:noFill/>
                    </a:lnR>
                    <a:lnT>
                      <a:noFill/>
                    </a:lnT>
                    <a:lnB>
                      <a:noFill/>
                    </a:lnB>
                  </a:tcPr>
                </a:tc>
              </a:tr>
              <a:tr h="403268">
                <a:tc>
                  <a:txBody>
                    <a:bodyPr/>
                    <a:lstStyle/>
                    <a:p>
                      <a:pPr rtl="0"/>
                      <a:r>
                        <a:rPr lang="ru-RU" sz="1200" b="0" dirty="0"/>
                        <a:t>Сметная прибыль</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en-US" sz="1200"/>
                        <a:t>2 810</a:t>
                      </a:r>
                    </a:p>
                  </a:txBody>
                  <a:tcPr marL="19421" marR="19421" marT="19421" marB="19421" anchor="ctr">
                    <a:lnL>
                      <a:noFill/>
                    </a:lnL>
                    <a:lnR>
                      <a:noFill/>
                    </a:lnR>
                    <a:lnT>
                      <a:noFill/>
                    </a:lnT>
                    <a:lnB>
                      <a:noFill/>
                    </a:lnB>
                  </a:tcPr>
                </a:tc>
                <a:tc>
                  <a:txBody>
                    <a:bodyPr/>
                    <a:lstStyle/>
                    <a:p>
                      <a:pPr algn="ctr" rtl="0"/>
                      <a:r>
                        <a:rPr lang="en-US" sz="1200"/>
                        <a:t>3 319</a:t>
                      </a:r>
                    </a:p>
                  </a:txBody>
                  <a:tcPr marL="19421" marR="19421" marT="19421" marB="19421" anchor="ctr">
                    <a:lnL>
                      <a:noFill/>
                    </a:lnL>
                    <a:lnR>
                      <a:noFill/>
                    </a:lnR>
                    <a:lnT>
                      <a:noFill/>
                    </a:lnT>
                    <a:lnB>
                      <a:noFill/>
                    </a:lnB>
                  </a:tcPr>
                </a:tc>
                <a:tc>
                  <a:txBody>
                    <a:bodyPr/>
                    <a:lstStyle/>
                    <a:p>
                      <a:pPr algn="ctr" rtl="0"/>
                      <a:r>
                        <a:rPr lang="en-US" sz="1200"/>
                        <a:t>4 195</a:t>
                      </a:r>
                    </a:p>
                  </a:txBody>
                  <a:tcPr marL="19421" marR="19421" marT="19421" marB="19421" anchor="ctr">
                    <a:lnL>
                      <a:noFill/>
                    </a:lnL>
                    <a:lnR>
                      <a:noFill/>
                    </a:lnR>
                    <a:lnT>
                      <a:noFill/>
                    </a:lnT>
                    <a:lnB>
                      <a:noFill/>
                    </a:lnB>
                  </a:tcPr>
                </a:tc>
                <a:tc>
                  <a:txBody>
                    <a:bodyPr/>
                    <a:lstStyle/>
                    <a:p>
                      <a:pPr algn="ctr" rtl="0"/>
                      <a:r>
                        <a:rPr lang="en-US" sz="1200"/>
                        <a:t>5 299</a:t>
                      </a:r>
                    </a:p>
                  </a:txBody>
                  <a:tcPr marL="19421" marR="19421" marT="19421" marB="19421" anchor="ctr">
                    <a:lnL>
                      <a:noFill/>
                    </a:lnL>
                    <a:lnR>
                      <a:noFill/>
                    </a:lnR>
                    <a:lnT>
                      <a:noFill/>
                    </a:lnT>
                    <a:lnB>
                      <a:noFill/>
                    </a:lnB>
                  </a:tcPr>
                </a:tc>
                <a:tc>
                  <a:txBody>
                    <a:bodyPr/>
                    <a:lstStyle/>
                    <a:p>
                      <a:pPr algn="ctr" rtl="0"/>
                      <a:r>
                        <a:rPr lang="en-US" sz="1200"/>
                        <a:t>5 947</a:t>
                      </a:r>
                    </a:p>
                  </a:txBody>
                  <a:tcPr marL="19421" marR="19421" marT="19421" marB="19421" anchor="ctr">
                    <a:lnL>
                      <a:noFill/>
                    </a:lnL>
                    <a:lnR>
                      <a:noFill/>
                    </a:lnR>
                    <a:lnT>
                      <a:noFill/>
                    </a:lnT>
                    <a:lnB>
                      <a:noFill/>
                    </a:lnB>
                  </a:tcPr>
                </a:tc>
                <a:tc>
                  <a:txBody>
                    <a:bodyPr/>
                    <a:lstStyle/>
                    <a:p>
                      <a:pPr algn="ctr" rtl="0"/>
                      <a:r>
                        <a:rPr lang="en-US" sz="1200"/>
                        <a:t>6 770</a:t>
                      </a:r>
                    </a:p>
                  </a:txBody>
                  <a:tcPr marL="19421" marR="19421" marT="19421" marB="19421" anchor="ctr">
                    <a:lnL>
                      <a:noFill/>
                    </a:lnL>
                    <a:lnR>
                      <a:noFill/>
                    </a:lnR>
                    <a:lnT>
                      <a:noFill/>
                    </a:lnT>
                    <a:lnB>
                      <a:noFill/>
                    </a:lnB>
                  </a:tcPr>
                </a:tc>
                <a:tc>
                  <a:txBody>
                    <a:bodyPr/>
                    <a:lstStyle/>
                    <a:p>
                      <a:pPr algn="ctr" rtl="0"/>
                      <a:r>
                        <a:rPr lang="en-US" sz="1200"/>
                        <a:t>9 090</a:t>
                      </a:r>
                    </a:p>
                  </a:txBody>
                  <a:tcPr marL="19421" marR="19421" marT="19421" marB="19421" anchor="ctr">
                    <a:lnL>
                      <a:noFill/>
                    </a:lnL>
                    <a:lnR>
                      <a:noFill/>
                    </a:lnR>
                    <a:lnT>
                      <a:noFill/>
                    </a:lnT>
                    <a:lnB>
                      <a:noFill/>
                    </a:lnB>
                  </a:tcPr>
                </a:tc>
                <a:tc>
                  <a:txBody>
                    <a:bodyPr/>
                    <a:lstStyle/>
                    <a:p>
                      <a:pPr algn="ctr" rtl="0"/>
                      <a:r>
                        <a:rPr lang="en-US" sz="1200"/>
                        <a:t>11 140</a:t>
                      </a:r>
                    </a:p>
                  </a:txBody>
                  <a:tcPr marL="19421" marR="19421" marT="19421" marB="19421" anchor="ctr">
                    <a:lnL>
                      <a:noFill/>
                    </a:lnL>
                    <a:lnR>
                      <a:noFill/>
                    </a:lnR>
                    <a:lnT>
                      <a:noFill/>
                    </a:lnT>
                    <a:lnB>
                      <a:noFill/>
                    </a:lnB>
                  </a:tcPr>
                </a:tc>
                <a:tc>
                  <a:txBody>
                    <a:bodyPr/>
                    <a:lstStyle/>
                    <a:p>
                      <a:pPr algn="ctr" rtl="0"/>
                      <a:r>
                        <a:rPr lang="en-US" sz="1200"/>
                        <a:t>13 073</a:t>
                      </a:r>
                    </a:p>
                  </a:txBody>
                  <a:tcPr marL="19421" marR="19421" marT="19421" marB="19421" anchor="ctr">
                    <a:lnL>
                      <a:noFill/>
                    </a:lnL>
                    <a:lnR>
                      <a:noFill/>
                    </a:lnR>
                    <a:lnT>
                      <a:noFill/>
                    </a:lnT>
                    <a:lnB>
                      <a:noFill/>
                    </a:lnB>
                  </a:tcPr>
                </a:tc>
                <a:tc>
                  <a:txBody>
                    <a:bodyPr/>
                    <a:lstStyle/>
                    <a:p>
                      <a:pPr algn="ctr" rtl="0"/>
                      <a:r>
                        <a:rPr lang="en-US" sz="1200"/>
                        <a:t>14 506</a:t>
                      </a:r>
                    </a:p>
                  </a:txBody>
                  <a:tcPr marL="19421" marR="19421" marT="19421" marB="19421" anchor="ctr">
                    <a:lnL>
                      <a:noFill/>
                    </a:lnL>
                    <a:lnR>
                      <a:noFill/>
                    </a:lnR>
                    <a:lnT>
                      <a:noFill/>
                    </a:lnT>
                    <a:lnB>
                      <a:noFill/>
                    </a:lnB>
                  </a:tcPr>
                </a:tc>
                <a:tc>
                  <a:txBody>
                    <a:bodyPr/>
                    <a:lstStyle/>
                    <a:p>
                      <a:pPr algn="ctr" rtl="0"/>
                      <a:r>
                        <a:rPr lang="en-US" sz="1200"/>
                        <a:t>16 832</a:t>
                      </a:r>
                    </a:p>
                  </a:txBody>
                  <a:tcPr marL="19421" marR="19421" marT="19421" marB="19421" anchor="ctr">
                    <a:lnL>
                      <a:noFill/>
                    </a:lnL>
                    <a:lnR>
                      <a:noFill/>
                    </a:lnR>
                    <a:lnT>
                      <a:noFill/>
                    </a:lnT>
                    <a:lnB>
                      <a:noFill/>
                    </a:lnB>
                  </a:tcPr>
                </a:tc>
                <a:tc>
                  <a:txBody>
                    <a:bodyPr/>
                    <a:lstStyle/>
                    <a:p>
                      <a:pPr algn="ctr" rtl="0"/>
                      <a:r>
                        <a:rPr lang="en-US" sz="1200" dirty="0"/>
                        <a:t>18 338</a:t>
                      </a:r>
                    </a:p>
                  </a:txBody>
                  <a:tcPr marL="19421" marR="19421" marT="19421" marB="19421" anchor="ctr">
                    <a:lnL>
                      <a:noFill/>
                    </a:lnL>
                    <a:lnR>
                      <a:noFill/>
                    </a:lnR>
                    <a:lnT>
                      <a:noFill/>
                    </a:lnT>
                    <a:lnB>
                      <a:noFill/>
                    </a:lnB>
                  </a:tcPr>
                </a:tc>
              </a:tr>
              <a:tr h="403268">
                <a:tc>
                  <a:txBody>
                    <a:bodyPr/>
                    <a:lstStyle/>
                    <a:p>
                      <a:pPr rtl="0"/>
                      <a:r>
                        <a:rPr lang="ru-RU" sz="1200" b="0" dirty="0"/>
                        <a:t>Итого в ценах 4 кв. </a:t>
                      </a:r>
                      <a:r>
                        <a:rPr lang="ru-RU" sz="1200" b="0" dirty="0" smtClean="0"/>
                        <a:t>2013 </a:t>
                      </a:r>
                      <a:r>
                        <a:rPr lang="ru-RU" sz="1200" b="0" dirty="0"/>
                        <a:t>г. без НДС</a:t>
                      </a:r>
                    </a:p>
                  </a:txBody>
                  <a:tcPr marL="19421" marR="19421" marT="19421" marB="19421" anchor="ctr">
                    <a:lnL>
                      <a:noFill/>
                    </a:lnL>
                    <a:lnR>
                      <a:noFill/>
                    </a:lnR>
                    <a:lnT>
                      <a:noFill/>
                    </a:lnT>
                    <a:lnB>
                      <a:noFill/>
                    </a:lnB>
                  </a:tcPr>
                </a:tc>
                <a:tc>
                  <a:txBody>
                    <a:bodyPr/>
                    <a:lstStyle/>
                    <a:p>
                      <a:pPr algn="ctr" rtl="0"/>
                      <a:r>
                        <a:rPr lang="ru-RU" sz="1200"/>
                        <a:t>руб.</a:t>
                      </a:r>
                    </a:p>
                  </a:txBody>
                  <a:tcPr marL="19421" marR="19421" marT="19421" marB="19421" anchor="ctr">
                    <a:lnL>
                      <a:noFill/>
                    </a:lnL>
                    <a:lnR>
                      <a:noFill/>
                    </a:lnR>
                    <a:lnT>
                      <a:noFill/>
                    </a:lnT>
                    <a:lnB>
                      <a:noFill/>
                    </a:lnB>
                  </a:tcPr>
                </a:tc>
                <a:tc>
                  <a:txBody>
                    <a:bodyPr/>
                    <a:lstStyle/>
                    <a:p>
                      <a:pPr algn="ctr" rtl="0"/>
                      <a:r>
                        <a:rPr lang="en-US" sz="1200"/>
                        <a:t>11 063</a:t>
                      </a:r>
                    </a:p>
                  </a:txBody>
                  <a:tcPr marL="19421" marR="19421" marT="19421" marB="19421" anchor="ctr">
                    <a:lnL>
                      <a:noFill/>
                    </a:lnL>
                    <a:lnR>
                      <a:noFill/>
                    </a:lnR>
                    <a:lnT>
                      <a:noFill/>
                    </a:lnT>
                    <a:lnB>
                      <a:noFill/>
                    </a:lnB>
                  </a:tcPr>
                </a:tc>
                <a:tc>
                  <a:txBody>
                    <a:bodyPr/>
                    <a:lstStyle/>
                    <a:p>
                      <a:pPr algn="ctr" rtl="0"/>
                      <a:r>
                        <a:rPr lang="en-US" sz="1200"/>
                        <a:t>13 922</a:t>
                      </a:r>
                    </a:p>
                  </a:txBody>
                  <a:tcPr marL="19421" marR="19421" marT="19421" marB="19421" anchor="ctr">
                    <a:lnL>
                      <a:noFill/>
                    </a:lnL>
                    <a:lnR>
                      <a:noFill/>
                    </a:lnR>
                    <a:lnT>
                      <a:noFill/>
                    </a:lnT>
                    <a:lnB>
                      <a:noFill/>
                    </a:lnB>
                  </a:tcPr>
                </a:tc>
                <a:tc>
                  <a:txBody>
                    <a:bodyPr/>
                    <a:lstStyle/>
                    <a:p>
                      <a:pPr algn="ctr" rtl="0"/>
                      <a:r>
                        <a:rPr lang="en-US" sz="1200"/>
                        <a:t>19 550</a:t>
                      </a:r>
                    </a:p>
                  </a:txBody>
                  <a:tcPr marL="19421" marR="19421" marT="19421" marB="19421" anchor="ctr">
                    <a:lnL>
                      <a:noFill/>
                    </a:lnL>
                    <a:lnR>
                      <a:noFill/>
                    </a:lnR>
                    <a:lnT>
                      <a:noFill/>
                    </a:lnT>
                    <a:lnB>
                      <a:noFill/>
                    </a:lnB>
                  </a:tcPr>
                </a:tc>
                <a:tc>
                  <a:txBody>
                    <a:bodyPr/>
                    <a:lstStyle/>
                    <a:p>
                      <a:pPr algn="ctr" rtl="0"/>
                      <a:r>
                        <a:rPr lang="en-US" sz="1200"/>
                        <a:t>26 006</a:t>
                      </a:r>
                    </a:p>
                  </a:txBody>
                  <a:tcPr marL="19421" marR="19421" marT="19421" marB="19421" anchor="ctr">
                    <a:lnL>
                      <a:noFill/>
                    </a:lnL>
                    <a:lnR>
                      <a:noFill/>
                    </a:lnR>
                    <a:lnT>
                      <a:noFill/>
                    </a:lnT>
                    <a:lnB>
                      <a:noFill/>
                    </a:lnB>
                  </a:tcPr>
                </a:tc>
                <a:tc>
                  <a:txBody>
                    <a:bodyPr/>
                    <a:lstStyle/>
                    <a:p>
                      <a:pPr algn="ctr" rtl="0"/>
                      <a:r>
                        <a:rPr lang="en-US" sz="1200"/>
                        <a:t>29 562</a:t>
                      </a:r>
                    </a:p>
                  </a:txBody>
                  <a:tcPr marL="19421" marR="19421" marT="19421" marB="19421" anchor="ctr">
                    <a:lnL>
                      <a:noFill/>
                    </a:lnL>
                    <a:lnR>
                      <a:noFill/>
                    </a:lnR>
                    <a:lnT>
                      <a:noFill/>
                    </a:lnT>
                    <a:lnB>
                      <a:noFill/>
                    </a:lnB>
                  </a:tcPr>
                </a:tc>
                <a:tc>
                  <a:txBody>
                    <a:bodyPr/>
                    <a:lstStyle/>
                    <a:p>
                      <a:pPr algn="ctr" rtl="0"/>
                      <a:r>
                        <a:rPr lang="en-US" sz="1200"/>
                        <a:t>34 276</a:t>
                      </a:r>
                    </a:p>
                  </a:txBody>
                  <a:tcPr marL="19421" marR="19421" marT="19421" marB="19421" anchor="ctr">
                    <a:lnL>
                      <a:noFill/>
                    </a:lnL>
                    <a:lnR>
                      <a:noFill/>
                    </a:lnR>
                    <a:lnT>
                      <a:noFill/>
                    </a:lnT>
                    <a:lnB>
                      <a:noFill/>
                    </a:lnB>
                  </a:tcPr>
                </a:tc>
                <a:tc>
                  <a:txBody>
                    <a:bodyPr/>
                    <a:lstStyle/>
                    <a:p>
                      <a:pPr algn="ctr" rtl="0"/>
                      <a:r>
                        <a:rPr lang="en-US" sz="1200"/>
                        <a:t>47 795</a:t>
                      </a:r>
                    </a:p>
                  </a:txBody>
                  <a:tcPr marL="19421" marR="19421" marT="19421" marB="19421" anchor="ctr">
                    <a:lnL>
                      <a:noFill/>
                    </a:lnL>
                    <a:lnR>
                      <a:noFill/>
                    </a:lnR>
                    <a:lnT>
                      <a:noFill/>
                    </a:lnT>
                    <a:lnB>
                      <a:noFill/>
                    </a:lnB>
                  </a:tcPr>
                </a:tc>
                <a:tc>
                  <a:txBody>
                    <a:bodyPr/>
                    <a:lstStyle/>
                    <a:p>
                      <a:pPr algn="ctr" rtl="0"/>
                      <a:r>
                        <a:rPr lang="en-US" sz="1200"/>
                        <a:t>60 373</a:t>
                      </a:r>
                    </a:p>
                  </a:txBody>
                  <a:tcPr marL="19421" marR="19421" marT="19421" marB="19421" anchor="ctr">
                    <a:lnL>
                      <a:noFill/>
                    </a:lnL>
                    <a:lnR>
                      <a:noFill/>
                    </a:lnR>
                    <a:lnT>
                      <a:noFill/>
                    </a:lnT>
                    <a:lnB>
                      <a:noFill/>
                    </a:lnB>
                  </a:tcPr>
                </a:tc>
                <a:tc>
                  <a:txBody>
                    <a:bodyPr/>
                    <a:lstStyle/>
                    <a:p>
                      <a:pPr algn="ctr" rtl="0"/>
                      <a:r>
                        <a:rPr lang="en-US" sz="1200"/>
                        <a:t>71 182</a:t>
                      </a:r>
                    </a:p>
                  </a:txBody>
                  <a:tcPr marL="19421" marR="19421" marT="19421" marB="19421" anchor="ctr">
                    <a:lnL>
                      <a:noFill/>
                    </a:lnL>
                    <a:lnR>
                      <a:noFill/>
                    </a:lnR>
                    <a:lnT>
                      <a:noFill/>
                    </a:lnT>
                    <a:lnB>
                      <a:noFill/>
                    </a:lnB>
                  </a:tcPr>
                </a:tc>
                <a:tc>
                  <a:txBody>
                    <a:bodyPr/>
                    <a:lstStyle/>
                    <a:p>
                      <a:pPr algn="ctr" rtl="0"/>
                      <a:r>
                        <a:rPr lang="en-US" sz="1200"/>
                        <a:t>82 547</a:t>
                      </a:r>
                    </a:p>
                  </a:txBody>
                  <a:tcPr marL="19421" marR="19421" marT="19421" marB="19421" anchor="ctr">
                    <a:lnL>
                      <a:noFill/>
                    </a:lnL>
                    <a:lnR>
                      <a:noFill/>
                    </a:lnR>
                    <a:lnT>
                      <a:noFill/>
                    </a:lnT>
                    <a:lnB>
                      <a:noFill/>
                    </a:lnB>
                  </a:tcPr>
                </a:tc>
                <a:tc>
                  <a:txBody>
                    <a:bodyPr/>
                    <a:lstStyle/>
                    <a:p>
                      <a:pPr algn="ctr" rtl="0"/>
                      <a:r>
                        <a:rPr lang="en-US" sz="1200"/>
                        <a:t>94 580</a:t>
                      </a:r>
                    </a:p>
                  </a:txBody>
                  <a:tcPr marL="19421" marR="19421" marT="19421" marB="19421" anchor="ctr">
                    <a:lnL>
                      <a:noFill/>
                    </a:lnL>
                    <a:lnR>
                      <a:noFill/>
                    </a:lnR>
                    <a:lnT>
                      <a:noFill/>
                    </a:lnT>
                    <a:lnB>
                      <a:noFill/>
                    </a:lnB>
                  </a:tcPr>
                </a:tc>
                <a:tc>
                  <a:txBody>
                    <a:bodyPr/>
                    <a:lstStyle/>
                    <a:p>
                      <a:pPr algn="ctr" rtl="0"/>
                      <a:r>
                        <a:rPr lang="en-US" sz="1200" dirty="0"/>
                        <a:t>107 904</a:t>
                      </a:r>
                    </a:p>
                  </a:txBody>
                  <a:tcPr marL="19421" marR="19421" marT="19421" marB="19421"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400" dirty="0"/>
              <a:t>Укладка 100 м </a:t>
            </a:r>
            <a:r>
              <a:rPr lang="ru-RU" sz="2400" dirty="0" smtClean="0"/>
              <a:t>трубопроводов  из полиэтиленовых труб</a:t>
            </a:r>
            <a:endParaRPr lang="ru-RU" sz="2400" dirty="0"/>
          </a:p>
        </p:txBody>
      </p:sp>
      <p:sp>
        <p:nvSpPr>
          <p:cNvPr id="4" name="TextBox 3"/>
          <p:cNvSpPr txBox="1"/>
          <p:nvPr/>
        </p:nvSpPr>
        <p:spPr>
          <a:xfrm>
            <a:off x="1500166" y="857233"/>
            <a:ext cx="6715172" cy="646331"/>
          </a:xfrm>
          <a:prstGeom prst="rect">
            <a:avLst/>
          </a:prstGeom>
          <a:noFill/>
        </p:spPr>
        <p:txBody>
          <a:bodyPr wrap="square" rtlCol="0">
            <a:spAutoFit/>
          </a:bodyPr>
          <a:lstStyle/>
          <a:p>
            <a:r>
              <a:rPr lang="ru-RU" sz="1200" dirty="0"/>
              <a:t>Состав работ:</a:t>
            </a:r>
          </a:p>
          <a:p>
            <a:r>
              <a:rPr lang="ru-RU" sz="1200" dirty="0" smtClean="0"/>
              <a:t>1) Торцовка </a:t>
            </a:r>
            <a:r>
              <a:rPr lang="ru-RU" sz="1200" dirty="0"/>
              <a:t>концов </a:t>
            </a:r>
            <a:r>
              <a:rPr lang="ru-RU" sz="1200" dirty="0" smtClean="0"/>
              <a:t>труб; 2) </a:t>
            </a:r>
            <a:r>
              <a:rPr lang="ru-RU" sz="1200" dirty="0"/>
              <a:t>Сварка труб в </a:t>
            </a:r>
            <a:r>
              <a:rPr lang="ru-RU" sz="1200" dirty="0" smtClean="0"/>
              <a:t>плети;  3) </a:t>
            </a:r>
            <a:r>
              <a:rPr lang="ru-RU" sz="1200" dirty="0"/>
              <a:t>Опускание и укладка плетей труб в </a:t>
            </a:r>
            <a:r>
              <a:rPr lang="ru-RU" sz="1200" dirty="0" smtClean="0"/>
              <a:t>траншею; </a:t>
            </a:r>
          </a:p>
          <a:p>
            <a:r>
              <a:rPr lang="ru-RU" sz="1200" dirty="0" smtClean="0"/>
              <a:t>4) Гидравлическое испытание;  5) </a:t>
            </a:r>
            <a:r>
              <a:rPr lang="ru-RU" sz="1200" dirty="0"/>
              <a:t>Присыпка трубопровода слоем грунта толщиной 10 см.</a:t>
            </a:r>
          </a:p>
        </p:txBody>
      </p:sp>
      <p:sp>
        <p:nvSpPr>
          <p:cNvPr id="7" name="TextBox 6"/>
          <p:cNvSpPr txBox="1"/>
          <p:nvPr/>
        </p:nvSpPr>
        <p:spPr>
          <a:xfrm>
            <a:off x="1142976" y="5929330"/>
            <a:ext cx="6976590" cy="861774"/>
          </a:xfrm>
          <a:prstGeom prst="rect">
            <a:avLst/>
          </a:prstGeom>
          <a:noFill/>
        </p:spPr>
        <p:txBody>
          <a:bodyPr wrap="none" rtlCol="0">
            <a:spAutoFit/>
          </a:bodyPr>
          <a:lstStyle/>
          <a:p>
            <a:r>
              <a:rPr lang="ru-RU" sz="1000" dirty="0" smtClean="0"/>
              <a:t>Примечание. </a:t>
            </a:r>
          </a:p>
          <a:p>
            <a:r>
              <a:rPr lang="ru-RU" sz="1000" dirty="0" smtClean="0"/>
              <a:t>Расчет стоимости  произведен на основе ТЕР-2001 (ГЭСН-2001) с учетом писем Федерального агентства по строительству </a:t>
            </a:r>
          </a:p>
          <a:p>
            <a:r>
              <a:rPr lang="ru-RU" sz="1000" dirty="0" smtClean="0"/>
              <a:t>и ЖКХ № ЮТ-260\06 от 31.012005г. и № АП-5536\06  от18.11.2004г. накладные расходы определены  по МДС 81-33.2004, </a:t>
            </a:r>
          </a:p>
          <a:p>
            <a:r>
              <a:rPr lang="ru-RU" sz="1000" dirty="0" smtClean="0"/>
              <a:t>сметная прибыль по МДС 81-25.2001 . Расчет  стоимости  диаметров помеченных *, в связи с отсутствием государственных </a:t>
            </a:r>
          </a:p>
          <a:p>
            <a:r>
              <a:rPr lang="ru-RU" sz="1000" dirty="0" smtClean="0"/>
              <a:t>нормативов был произведен методом экстраполирования.</a:t>
            </a:r>
            <a:endParaRPr lang="ru-RU" sz="1000" dirty="0"/>
          </a:p>
        </p:txBody>
      </p:sp>
      <p:graphicFrame>
        <p:nvGraphicFramePr>
          <p:cNvPr id="8" name="Таблица 7"/>
          <p:cNvGraphicFramePr>
            <a:graphicFrameLocks noGrp="1"/>
          </p:cNvGraphicFramePr>
          <p:nvPr>
            <p:extLst>
              <p:ext uri="{D42A27DB-BD31-4B8C-83A1-F6EECF244321}">
                <p14:modId xmlns:p14="http://schemas.microsoft.com/office/powerpoint/2010/main" val="2736767964"/>
              </p:ext>
            </p:extLst>
          </p:nvPr>
        </p:nvGraphicFramePr>
        <p:xfrm>
          <a:off x="785786" y="1643050"/>
          <a:ext cx="6441832" cy="3704693"/>
        </p:xfrm>
        <a:graphic>
          <a:graphicData uri="http://schemas.openxmlformats.org/drawingml/2006/table">
            <a:tbl>
              <a:tblPr/>
              <a:tblGrid>
                <a:gridCol w="1263972"/>
                <a:gridCol w="414986"/>
                <a:gridCol w="437989"/>
                <a:gridCol w="437989"/>
                <a:gridCol w="437989"/>
                <a:gridCol w="437989"/>
                <a:gridCol w="437989"/>
                <a:gridCol w="437989"/>
                <a:gridCol w="437989"/>
                <a:gridCol w="437989"/>
                <a:gridCol w="629481"/>
                <a:gridCol w="629481"/>
              </a:tblGrid>
              <a:tr h="199932">
                <a:tc rowSpan="2">
                  <a:txBody>
                    <a:bodyPr/>
                    <a:lstStyle/>
                    <a:p>
                      <a:pPr algn="ctr" rtl="0"/>
                      <a:r>
                        <a:rPr lang="ru-RU" sz="1100" b="1" dirty="0"/>
                        <a:t>Наименование затрат</a:t>
                      </a:r>
                    </a:p>
                  </a:txBody>
                  <a:tcPr marL="19421" marR="19421" marT="19421" marB="19421" anchor="ctr">
                    <a:lnL>
                      <a:noFill/>
                    </a:lnL>
                    <a:lnR>
                      <a:noFill/>
                    </a:lnR>
                    <a:lnT>
                      <a:noFill/>
                    </a:lnT>
                    <a:lnB>
                      <a:noFill/>
                    </a:lnB>
                  </a:tcPr>
                </a:tc>
                <a:tc rowSpan="2">
                  <a:txBody>
                    <a:bodyPr/>
                    <a:lstStyle/>
                    <a:p>
                      <a:pPr algn="ctr" rtl="0"/>
                      <a:r>
                        <a:rPr lang="ru-RU" sz="1100" b="1" dirty="0"/>
                        <a:t>Ед. </a:t>
                      </a:r>
                      <a:r>
                        <a:rPr lang="ru-RU" sz="1100" b="1" dirty="0" err="1"/>
                        <a:t>изм</a:t>
                      </a:r>
                      <a:r>
                        <a:rPr lang="ru-RU" sz="1100" b="1" dirty="0"/>
                        <a:t>.</a:t>
                      </a:r>
                    </a:p>
                  </a:txBody>
                  <a:tcPr marL="19421" marR="19421" marT="19421" marB="19421" anchor="ctr">
                    <a:lnL>
                      <a:noFill/>
                    </a:lnL>
                    <a:lnR>
                      <a:noFill/>
                    </a:lnR>
                    <a:lnT>
                      <a:noFill/>
                    </a:lnT>
                    <a:lnB>
                      <a:noFill/>
                    </a:lnB>
                  </a:tcPr>
                </a:tc>
                <a:tc gridSpan="10">
                  <a:txBody>
                    <a:bodyPr/>
                    <a:lstStyle/>
                    <a:p>
                      <a:pPr algn="ctr" rtl="0"/>
                      <a:r>
                        <a:rPr lang="ru-RU" sz="1100" b="1" dirty="0"/>
                        <a:t>Диаметр трубопровода, мм</a:t>
                      </a:r>
                    </a:p>
                  </a:txBody>
                  <a:tcPr marL="19421" marR="19421" marT="19421" marB="19421"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29815">
                <a:tc vMerge="1">
                  <a:txBody>
                    <a:bodyPr/>
                    <a:lstStyle/>
                    <a:p>
                      <a:endParaRPr lang="ru-RU"/>
                    </a:p>
                  </a:txBody>
                  <a:tcPr/>
                </a:tc>
                <a:tc vMerge="1">
                  <a:txBody>
                    <a:bodyPr/>
                    <a:lstStyle/>
                    <a:p>
                      <a:endParaRPr lang="ru-RU"/>
                    </a:p>
                  </a:txBody>
                  <a:tcPr/>
                </a:tc>
                <a:tc>
                  <a:txBody>
                    <a:bodyPr/>
                    <a:lstStyle/>
                    <a:p>
                      <a:pPr algn="ctr" rtl="0"/>
                      <a:r>
                        <a:rPr lang="ru-RU" sz="1100" b="1"/>
                        <a:t>250</a:t>
                      </a:r>
                    </a:p>
                  </a:txBody>
                  <a:tcPr marL="19421" marR="19421" marT="19421" marB="19421" anchor="ctr">
                    <a:lnL>
                      <a:noFill/>
                    </a:lnL>
                    <a:lnR>
                      <a:noFill/>
                    </a:lnR>
                    <a:lnT>
                      <a:noFill/>
                    </a:lnT>
                    <a:lnB>
                      <a:noFill/>
                    </a:lnB>
                  </a:tcPr>
                </a:tc>
                <a:tc>
                  <a:txBody>
                    <a:bodyPr/>
                    <a:lstStyle/>
                    <a:p>
                      <a:pPr algn="ctr" rtl="0"/>
                      <a:r>
                        <a:rPr lang="ru-RU" sz="1100" b="1"/>
                        <a:t>300</a:t>
                      </a:r>
                    </a:p>
                  </a:txBody>
                  <a:tcPr marL="19421" marR="19421" marT="19421" marB="19421" anchor="ctr">
                    <a:lnL>
                      <a:noFill/>
                    </a:lnL>
                    <a:lnR>
                      <a:noFill/>
                    </a:lnR>
                    <a:lnT>
                      <a:noFill/>
                    </a:lnT>
                    <a:lnB>
                      <a:noFill/>
                    </a:lnB>
                  </a:tcPr>
                </a:tc>
                <a:tc>
                  <a:txBody>
                    <a:bodyPr/>
                    <a:lstStyle/>
                    <a:p>
                      <a:pPr algn="ctr" rtl="0"/>
                      <a:r>
                        <a:rPr lang="ru-RU" sz="1100" b="1"/>
                        <a:t>350</a:t>
                      </a:r>
                      <a:r>
                        <a:rPr lang="ru-RU" sz="1100" b="1" baseline="30000"/>
                        <a:t>*</a:t>
                      </a:r>
                      <a:endParaRPr lang="ru-RU" sz="1100" b="1"/>
                    </a:p>
                  </a:txBody>
                  <a:tcPr marL="19421" marR="19421" marT="19421" marB="19421" anchor="ctr">
                    <a:lnL>
                      <a:noFill/>
                    </a:lnL>
                    <a:lnR>
                      <a:noFill/>
                    </a:lnR>
                    <a:lnT>
                      <a:noFill/>
                    </a:lnT>
                    <a:lnB>
                      <a:noFill/>
                    </a:lnB>
                  </a:tcPr>
                </a:tc>
                <a:tc>
                  <a:txBody>
                    <a:bodyPr/>
                    <a:lstStyle/>
                    <a:p>
                      <a:pPr algn="ctr" rtl="0"/>
                      <a:r>
                        <a:rPr lang="ru-RU" sz="1100" b="1" dirty="0"/>
                        <a:t>400*</a:t>
                      </a:r>
                    </a:p>
                  </a:txBody>
                  <a:tcPr marL="19421" marR="19421" marT="19421" marB="19421" anchor="ctr">
                    <a:lnL>
                      <a:noFill/>
                    </a:lnL>
                    <a:lnR>
                      <a:noFill/>
                    </a:lnR>
                    <a:lnT>
                      <a:noFill/>
                    </a:lnT>
                    <a:lnB>
                      <a:noFill/>
                    </a:lnB>
                  </a:tcPr>
                </a:tc>
                <a:tc>
                  <a:txBody>
                    <a:bodyPr/>
                    <a:lstStyle/>
                    <a:p>
                      <a:pPr algn="ctr" rtl="0"/>
                      <a:r>
                        <a:rPr lang="ru-RU" sz="1100" b="1"/>
                        <a:t>500*</a:t>
                      </a:r>
                    </a:p>
                  </a:txBody>
                  <a:tcPr marL="19421" marR="19421" marT="19421" marB="19421" anchor="ctr">
                    <a:lnL>
                      <a:noFill/>
                    </a:lnL>
                    <a:lnR>
                      <a:noFill/>
                    </a:lnR>
                    <a:lnT>
                      <a:noFill/>
                    </a:lnT>
                    <a:lnB>
                      <a:noFill/>
                    </a:lnB>
                  </a:tcPr>
                </a:tc>
                <a:tc>
                  <a:txBody>
                    <a:bodyPr/>
                    <a:lstStyle/>
                    <a:p>
                      <a:pPr algn="ctr" rtl="0"/>
                      <a:r>
                        <a:rPr lang="ru-RU" sz="1100" b="1"/>
                        <a:t>600*</a:t>
                      </a:r>
                    </a:p>
                  </a:txBody>
                  <a:tcPr marL="19421" marR="19421" marT="19421" marB="19421" anchor="ctr">
                    <a:lnL>
                      <a:noFill/>
                    </a:lnL>
                    <a:lnR>
                      <a:noFill/>
                    </a:lnR>
                    <a:lnT>
                      <a:noFill/>
                    </a:lnT>
                    <a:lnB>
                      <a:noFill/>
                    </a:lnB>
                  </a:tcPr>
                </a:tc>
                <a:tc>
                  <a:txBody>
                    <a:bodyPr/>
                    <a:lstStyle/>
                    <a:p>
                      <a:pPr algn="ctr" rtl="0"/>
                      <a:r>
                        <a:rPr lang="ru-RU" sz="1100" b="1"/>
                        <a:t>700*</a:t>
                      </a:r>
                    </a:p>
                  </a:txBody>
                  <a:tcPr marL="19421" marR="19421" marT="19421" marB="19421" anchor="ctr">
                    <a:lnL>
                      <a:noFill/>
                    </a:lnL>
                    <a:lnR>
                      <a:noFill/>
                    </a:lnR>
                    <a:lnT>
                      <a:noFill/>
                    </a:lnT>
                    <a:lnB>
                      <a:noFill/>
                    </a:lnB>
                  </a:tcPr>
                </a:tc>
                <a:tc>
                  <a:txBody>
                    <a:bodyPr/>
                    <a:lstStyle/>
                    <a:p>
                      <a:pPr algn="ctr" rtl="0"/>
                      <a:r>
                        <a:rPr lang="ru-RU" sz="1100" b="1" dirty="0"/>
                        <a:t>800*</a:t>
                      </a:r>
                    </a:p>
                  </a:txBody>
                  <a:tcPr marL="19421" marR="19421" marT="19421" marB="19421" anchor="ctr">
                    <a:lnL>
                      <a:noFill/>
                    </a:lnL>
                    <a:lnR>
                      <a:noFill/>
                    </a:lnR>
                    <a:lnT>
                      <a:noFill/>
                    </a:lnT>
                    <a:lnB>
                      <a:noFill/>
                    </a:lnB>
                  </a:tcPr>
                </a:tc>
                <a:tc>
                  <a:txBody>
                    <a:bodyPr/>
                    <a:lstStyle/>
                    <a:p>
                      <a:pPr algn="ctr" rtl="0"/>
                      <a:r>
                        <a:rPr lang="ru-RU" sz="1100" b="1" dirty="0" smtClean="0"/>
                        <a:t>900*</a:t>
                      </a:r>
                      <a:endParaRPr lang="ru-RU" sz="1100" b="1" dirty="0"/>
                    </a:p>
                  </a:txBody>
                  <a:tcPr marL="19421" marR="19421" marT="19421" marB="19421" anchor="ctr">
                    <a:lnL>
                      <a:noFill/>
                    </a:lnL>
                    <a:lnR>
                      <a:noFill/>
                    </a:lnR>
                    <a:lnT>
                      <a:noFill/>
                    </a:lnT>
                    <a:lnB>
                      <a:noFill/>
                    </a:lnB>
                  </a:tcPr>
                </a:tc>
                <a:tc>
                  <a:txBody>
                    <a:bodyPr/>
                    <a:lstStyle/>
                    <a:p>
                      <a:pPr algn="ctr" rtl="0"/>
                      <a:r>
                        <a:rPr lang="ru-RU" sz="1100" b="1" dirty="0"/>
                        <a:t>1000*</a:t>
                      </a:r>
                    </a:p>
                  </a:txBody>
                  <a:tcPr marL="19421" marR="19421" marT="19421" marB="19421" anchor="ctr">
                    <a:lnL>
                      <a:noFill/>
                    </a:lnL>
                    <a:lnR>
                      <a:noFill/>
                    </a:lnR>
                    <a:lnT>
                      <a:noFill/>
                    </a:lnT>
                    <a:lnB>
                      <a:noFill/>
                    </a:lnB>
                  </a:tcPr>
                </a:tc>
              </a:tr>
              <a:tr h="364840">
                <a:tc>
                  <a:txBody>
                    <a:bodyPr/>
                    <a:lstStyle/>
                    <a:p>
                      <a:pPr rtl="0"/>
                      <a:r>
                        <a:rPr lang="ru-RU" sz="1100" b="0"/>
                        <a:t>Затраты труда рабочих-строителей</a:t>
                      </a:r>
                    </a:p>
                  </a:txBody>
                  <a:tcPr marL="19421" marR="19421" marT="19421" marB="19421" anchor="ctr">
                    <a:lnL>
                      <a:noFill/>
                    </a:lnL>
                    <a:lnR>
                      <a:noFill/>
                    </a:lnR>
                    <a:lnT>
                      <a:noFill/>
                    </a:lnT>
                    <a:lnB>
                      <a:noFill/>
                    </a:lnB>
                  </a:tcPr>
                </a:tc>
                <a:tc>
                  <a:txBody>
                    <a:bodyPr/>
                    <a:lstStyle/>
                    <a:p>
                      <a:pPr algn="ctr" rtl="0"/>
                      <a:r>
                        <a:rPr lang="ru-RU" sz="1100"/>
                        <a:t>чел.-ч</a:t>
                      </a:r>
                    </a:p>
                  </a:txBody>
                  <a:tcPr marL="19421" marR="19421" marT="19421" marB="19421">
                    <a:lnL>
                      <a:noFill/>
                    </a:lnL>
                    <a:lnR>
                      <a:noFill/>
                    </a:lnR>
                    <a:lnT>
                      <a:noFill/>
                    </a:lnT>
                    <a:lnB>
                      <a:noFill/>
                    </a:lnB>
                  </a:tcPr>
                </a:tc>
                <a:tc>
                  <a:txBody>
                    <a:bodyPr/>
                    <a:lstStyle/>
                    <a:p>
                      <a:pPr algn="ctr" rtl="0"/>
                      <a:r>
                        <a:rPr lang="ru-RU" sz="1100" dirty="0"/>
                        <a:t>34,04</a:t>
                      </a:r>
                    </a:p>
                  </a:txBody>
                  <a:tcPr marL="19421" marR="19421" marT="19421" marB="19421">
                    <a:lnL>
                      <a:noFill/>
                    </a:lnL>
                    <a:lnR>
                      <a:noFill/>
                    </a:lnR>
                    <a:lnT>
                      <a:noFill/>
                    </a:lnT>
                    <a:lnB>
                      <a:noFill/>
                    </a:lnB>
                  </a:tcPr>
                </a:tc>
                <a:tc>
                  <a:txBody>
                    <a:bodyPr/>
                    <a:lstStyle/>
                    <a:p>
                      <a:pPr algn="ctr" rtl="0"/>
                      <a:r>
                        <a:rPr lang="ru-RU" sz="1100" dirty="0"/>
                        <a:t>35,19</a:t>
                      </a:r>
                    </a:p>
                  </a:txBody>
                  <a:tcPr marL="19421" marR="19421" marT="19421" marB="19421">
                    <a:lnL>
                      <a:noFill/>
                    </a:lnL>
                    <a:lnR>
                      <a:noFill/>
                    </a:lnR>
                    <a:lnT>
                      <a:noFill/>
                    </a:lnT>
                    <a:lnB>
                      <a:noFill/>
                    </a:lnB>
                  </a:tcPr>
                </a:tc>
                <a:tc>
                  <a:txBody>
                    <a:bodyPr/>
                    <a:lstStyle/>
                    <a:p>
                      <a:pPr algn="ctr" rtl="0"/>
                      <a:r>
                        <a:rPr lang="ru-RU" sz="1100"/>
                        <a:t>39,10</a:t>
                      </a:r>
                    </a:p>
                  </a:txBody>
                  <a:tcPr marL="19421" marR="19421" marT="19421" marB="19421">
                    <a:lnL>
                      <a:noFill/>
                    </a:lnL>
                    <a:lnR>
                      <a:noFill/>
                    </a:lnR>
                    <a:lnT>
                      <a:noFill/>
                    </a:lnT>
                    <a:lnB>
                      <a:noFill/>
                    </a:lnB>
                  </a:tcPr>
                </a:tc>
                <a:tc>
                  <a:txBody>
                    <a:bodyPr/>
                    <a:lstStyle/>
                    <a:p>
                      <a:pPr algn="ctr" rtl="0"/>
                      <a:r>
                        <a:rPr lang="ru-RU" sz="1100"/>
                        <a:t>43,42</a:t>
                      </a:r>
                    </a:p>
                  </a:txBody>
                  <a:tcPr marL="19421" marR="19421" marT="19421" marB="19421">
                    <a:lnL>
                      <a:noFill/>
                    </a:lnL>
                    <a:lnR>
                      <a:noFill/>
                    </a:lnR>
                    <a:lnT>
                      <a:noFill/>
                    </a:lnT>
                    <a:lnB>
                      <a:noFill/>
                    </a:lnB>
                  </a:tcPr>
                </a:tc>
                <a:tc>
                  <a:txBody>
                    <a:bodyPr/>
                    <a:lstStyle/>
                    <a:p>
                      <a:pPr algn="ctr" rtl="0"/>
                      <a:r>
                        <a:rPr lang="ru-RU" sz="1100" dirty="0"/>
                        <a:t>53,59</a:t>
                      </a:r>
                    </a:p>
                  </a:txBody>
                  <a:tcPr marL="19421" marR="19421" marT="19421" marB="19421">
                    <a:lnL>
                      <a:noFill/>
                    </a:lnL>
                    <a:lnR>
                      <a:noFill/>
                    </a:lnR>
                    <a:lnT>
                      <a:noFill/>
                    </a:lnT>
                    <a:lnB>
                      <a:noFill/>
                    </a:lnB>
                  </a:tcPr>
                </a:tc>
                <a:tc>
                  <a:txBody>
                    <a:bodyPr/>
                    <a:lstStyle/>
                    <a:p>
                      <a:pPr algn="ctr" rtl="0"/>
                      <a:r>
                        <a:rPr lang="ru-RU" sz="1100" dirty="0"/>
                        <a:t>66,16</a:t>
                      </a:r>
                    </a:p>
                  </a:txBody>
                  <a:tcPr marL="19421" marR="19421" marT="19421" marB="19421">
                    <a:lnL>
                      <a:noFill/>
                    </a:lnL>
                    <a:lnR>
                      <a:noFill/>
                    </a:lnR>
                    <a:lnT>
                      <a:noFill/>
                    </a:lnT>
                    <a:lnB>
                      <a:noFill/>
                    </a:lnB>
                  </a:tcPr>
                </a:tc>
                <a:tc>
                  <a:txBody>
                    <a:bodyPr/>
                    <a:lstStyle/>
                    <a:p>
                      <a:pPr algn="ctr" rtl="0"/>
                      <a:r>
                        <a:rPr lang="ru-RU" sz="1100" dirty="0"/>
                        <a:t>81,68</a:t>
                      </a:r>
                    </a:p>
                  </a:txBody>
                  <a:tcPr marL="19421" marR="19421" marT="19421" marB="19421">
                    <a:lnL>
                      <a:noFill/>
                    </a:lnL>
                    <a:lnR>
                      <a:noFill/>
                    </a:lnR>
                    <a:lnT>
                      <a:noFill/>
                    </a:lnT>
                    <a:lnB>
                      <a:noFill/>
                    </a:lnB>
                  </a:tcPr>
                </a:tc>
                <a:tc>
                  <a:txBody>
                    <a:bodyPr/>
                    <a:lstStyle/>
                    <a:p>
                      <a:pPr algn="ctr" rtl="0"/>
                      <a:r>
                        <a:rPr lang="ru-RU" sz="1100"/>
                        <a:t>100,82</a:t>
                      </a:r>
                    </a:p>
                  </a:txBody>
                  <a:tcPr marL="19421" marR="19421" marT="19421" marB="19421">
                    <a:lnL>
                      <a:noFill/>
                    </a:lnL>
                    <a:lnR>
                      <a:noFill/>
                    </a:lnR>
                    <a:lnT>
                      <a:noFill/>
                    </a:lnT>
                    <a:lnB>
                      <a:noFill/>
                    </a:lnB>
                  </a:tcPr>
                </a:tc>
                <a:tc>
                  <a:txBody>
                    <a:bodyPr/>
                    <a:lstStyle/>
                    <a:p>
                      <a:pPr algn="ctr" rtl="0"/>
                      <a:r>
                        <a:rPr lang="ru-RU" sz="1100" dirty="0" smtClean="0"/>
                        <a:t>137,54</a:t>
                      </a:r>
                      <a:endParaRPr lang="ru-RU" sz="1100" dirty="0"/>
                    </a:p>
                  </a:txBody>
                  <a:tcPr marL="19421" marR="19421" marT="19421" marB="19421">
                    <a:lnL>
                      <a:noFill/>
                    </a:lnL>
                    <a:lnR>
                      <a:noFill/>
                    </a:lnR>
                    <a:lnT>
                      <a:noFill/>
                    </a:lnT>
                    <a:lnB>
                      <a:noFill/>
                    </a:lnB>
                  </a:tcPr>
                </a:tc>
                <a:tc>
                  <a:txBody>
                    <a:bodyPr/>
                    <a:lstStyle/>
                    <a:p>
                      <a:pPr algn="ctr" rtl="0"/>
                      <a:r>
                        <a:rPr lang="ru-RU" sz="1100" dirty="0"/>
                        <a:t>153,60</a:t>
                      </a:r>
                    </a:p>
                  </a:txBody>
                  <a:tcPr marL="19421" marR="19421" marT="19421" marB="19421">
                    <a:lnL>
                      <a:noFill/>
                    </a:lnL>
                    <a:lnR>
                      <a:noFill/>
                    </a:lnR>
                    <a:lnT>
                      <a:noFill/>
                    </a:lnT>
                    <a:lnB>
                      <a:noFill/>
                    </a:lnB>
                  </a:tcPr>
                </a:tc>
              </a:tr>
              <a:tr h="364840">
                <a:tc>
                  <a:txBody>
                    <a:bodyPr/>
                    <a:lstStyle/>
                    <a:p>
                      <a:pPr rtl="0"/>
                      <a:r>
                        <a:rPr lang="ru-RU" sz="1100" b="0"/>
                        <a:t>Оплата труда рабочих-строителей</a:t>
                      </a:r>
                    </a:p>
                  </a:txBody>
                  <a:tcPr marL="19421" marR="19421" marT="19421" marB="19421" anchor="ctr">
                    <a:lnL>
                      <a:noFill/>
                    </a:lnL>
                    <a:lnR>
                      <a:noFill/>
                    </a:lnR>
                    <a:lnT>
                      <a:noFill/>
                    </a:lnT>
                    <a:lnB>
                      <a:noFill/>
                    </a:lnB>
                  </a:tcPr>
                </a:tc>
                <a:tc>
                  <a:txBody>
                    <a:bodyPr/>
                    <a:lstStyle/>
                    <a:p>
                      <a:pPr algn="ctr" rtl="0"/>
                      <a:r>
                        <a:rPr lang="ru-RU" sz="1100" dirty="0"/>
                        <a:t>руб.</a:t>
                      </a:r>
                    </a:p>
                  </a:txBody>
                  <a:tcPr marL="19421" marR="19421" marT="19421" marB="19421">
                    <a:lnL>
                      <a:noFill/>
                    </a:lnL>
                    <a:lnR>
                      <a:noFill/>
                    </a:lnR>
                    <a:lnT>
                      <a:noFill/>
                    </a:lnT>
                    <a:lnB>
                      <a:noFill/>
                    </a:lnB>
                  </a:tcPr>
                </a:tc>
                <a:tc>
                  <a:txBody>
                    <a:bodyPr/>
                    <a:lstStyle/>
                    <a:p>
                      <a:pPr algn="ctr" rtl="0"/>
                      <a:r>
                        <a:rPr lang="ru-RU" sz="1100"/>
                        <a:t>282</a:t>
                      </a:r>
                    </a:p>
                  </a:txBody>
                  <a:tcPr marL="19421" marR="19421" marT="19421" marB="19421">
                    <a:lnL>
                      <a:noFill/>
                    </a:lnL>
                    <a:lnR>
                      <a:noFill/>
                    </a:lnR>
                    <a:lnT>
                      <a:noFill/>
                    </a:lnT>
                    <a:lnB>
                      <a:noFill/>
                    </a:lnB>
                  </a:tcPr>
                </a:tc>
                <a:tc>
                  <a:txBody>
                    <a:bodyPr/>
                    <a:lstStyle/>
                    <a:p>
                      <a:pPr algn="ctr" rtl="0"/>
                      <a:r>
                        <a:rPr lang="ru-RU" sz="1100" dirty="0"/>
                        <a:t>291</a:t>
                      </a:r>
                    </a:p>
                  </a:txBody>
                  <a:tcPr marL="19421" marR="19421" marT="19421" marB="19421">
                    <a:lnL>
                      <a:noFill/>
                    </a:lnL>
                    <a:lnR>
                      <a:noFill/>
                    </a:lnR>
                    <a:lnT>
                      <a:noFill/>
                    </a:lnT>
                    <a:lnB>
                      <a:noFill/>
                    </a:lnB>
                  </a:tcPr>
                </a:tc>
                <a:tc>
                  <a:txBody>
                    <a:bodyPr/>
                    <a:lstStyle/>
                    <a:p>
                      <a:pPr algn="ctr" rtl="0"/>
                      <a:r>
                        <a:rPr lang="ru-RU" sz="1100" dirty="0"/>
                        <a:t>323</a:t>
                      </a:r>
                    </a:p>
                  </a:txBody>
                  <a:tcPr marL="19421" marR="19421" marT="19421" marB="19421">
                    <a:lnL>
                      <a:noFill/>
                    </a:lnL>
                    <a:lnR>
                      <a:noFill/>
                    </a:lnR>
                    <a:lnT>
                      <a:noFill/>
                    </a:lnT>
                    <a:lnB>
                      <a:noFill/>
                    </a:lnB>
                  </a:tcPr>
                </a:tc>
                <a:tc>
                  <a:txBody>
                    <a:bodyPr/>
                    <a:lstStyle/>
                    <a:p>
                      <a:pPr algn="ctr" rtl="0"/>
                      <a:r>
                        <a:rPr lang="ru-RU" sz="1100" dirty="0"/>
                        <a:t>359</a:t>
                      </a:r>
                    </a:p>
                  </a:txBody>
                  <a:tcPr marL="19421" marR="19421" marT="19421" marB="19421">
                    <a:lnL>
                      <a:noFill/>
                    </a:lnL>
                    <a:lnR>
                      <a:noFill/>
                    </a:lnR>
                    <a:lnT>
                      <a:noFill/>
                    </a:lnT>
                    <a:lnB>
                      <a:noFill/>
                    </a:lnB>
                  </a:tcPr>
                </a:tc>
                <a:tc>
                  <a:txBody>
                    <a:bodyPr/>
                    <a:lstStyle/>
                    <a:p>
                      <a:pPr algn="ctr" rtl="0"/>
                      <a:r>
                        <a:rPr lang="ru-RU" sz="1100"/>
                        <a:t>443</a:t>
                      </a:r>
                    </a:p>
                  </a:txBody>
                  <a:tcPr marL="19421" marR="19421" marT="19421" marB="19421">
                    <a:lnL>
                      <a:noFill/>
                    </a:lnL>
                    <a:lnR>
                      <a:noFill/>
                    </a:lnR>
                    <a:lnT>
                      <a:noFill/>
                    </a:lnT>
                    <a:lnB>
                      <a:noFill/>
                    </a:lnB>
                  </a:tcPr>
                </a:tc>
                <a:tc>
                  <a:txBody>
                    <a:bodyPr/>
                    <a:lstStyle/>
                    <a:p>
                      <a:pPr algn="ctr" rtl="0"/>
                      <a:r>
                        <a:rPr lang="ru-RU" sz="1100" dirty="0"/>
                        <a:t>547</a:t>
                      </a:r>
                    </a:p>
                  </a:txBody>
                  <a:tcPr marL="19421" marR="19421" marT="19421" marB="19421">
                    <a:lnL>
                      <a:noFill/>
                    </a:lnL>
                    <a:lnR>
                      <a:noFill/>
                    </a:lnR>
                    <a:lnT>
                      <a:noFill/>
                    </a:lnT>
                    <a:lnB>
                      <a:noFill/>
                    </a:lnB>
                  </a:tcPr>
                </a:tc>
                <a:tc>
                  <a:txBody>
                    <a:bodyPr/>
                    <a:lstStyle/>
                    <a:p>
                      <a:pPr algn="ctr" rtl="0"/>
                      <a:r>
                        <a:rPr lang="ru-RU" sz="1100" dirty="0"/>
                        <a:t>675</a:t>
                      </a:r>
                    </a:p>
                  </a:txBody>
                  <a:tcPr marL="19421" marR="19421" marT="19421" marB="19421">
                    <a:lnL>
                      <a:noFill/>
                    </a:lnL>
                    <a:lnR>
                      <a:noFill/>
                    </a:lnR>
                    <a:lnT>
                      <a:noFill/>
                    </a:lnT>
                    <a:lnB>
                      <a:noFill/>
                    </a:lnB>
                  </a:tcPr>
                </a:tc>
                <a:tc>
                  <a:txBody>
                    <a:bodyPr/>
                    <a:lstStyle/>
                    <a:p>
                      <a:pPr algn="ctr" rtl="0"/>
                      <a:r>
                        <a:rPr lang="ru-RU" sz="1100" dirty="0"/>
                        <a:t>834</a:t>
                      </a:r>
                    </a:p>
                  </a:txBody>
                  <a:tcPr marL="19421" marR="19421" marT="19421" marB="19421">
                    <a:lnL>
                      <a:noFill/>
                    </a:lnL>
                    <a:lnR>
                      <a:noFill/>
                    </a:lnR>
                    <a:lnT>
                      <a:noFill/>
                    </a:lnT>
                    <a:lnB>
                      <a:noFill/>
                    </a:lnB>
                  </a:tcPr>
                </a:tc>
                <a:tc>
                  <a:txBody>
                    <a:bodyPr/>
                    <a:lstStyle/>
                    <a:p>
                      <a:pPr algn="ctr" rtl="0"/>
                      <a:r>
                        <a:rPr lang="ru-RU" sz="1100" dirty="0" smtClean="0"/>
                        <a:t>1043</a:t>
                      </a:r>
                      <a:endParaRPr lang="ru-RU" sz="1100" dirty="0"/>
                    </a:p>
                  </a:txBody>
                  <a:tcPr marL="19421" marR="19421" marT="19421" marB="19421">
                    <a:lnL>
                      <a:noFill/>
                    </a:lnL>
                    <a:lnR>
                      <a:noFill/>
                    </a:lnR>
                    <a:lnT>
                      <a:noFill/>
                    </a:lnT>
                    <a:lnB>
                      <a:noFill/>
                    </a:lnB>
                  </a:tcPr>
                </a:tc>
                <a:tc>
                  <a:txBody>
                    <a:bodyPr/>
                    <a:lstStyle/>
                    <a:p>
                      <a:pPr algn="ctr" rtl="0"/>
                      <a:r>
                        <a:rPr lang="ru-RU" sz="1100"/>
                        <a:t>1 270</a:t>
                      </a:r>
                    </a:p>
                  </a:txBody>
                  <a:tcPr marL="19421" marR="19421" marT="19421" marB="19421">
                    <a:lnL>
                      <a:noFill/>
                    </a:lnL>
                    <a:lnR>
                      <a:noFill/>
                    </a:lnR>
                    <a:lnT>
                      <a:noFill/>
                    </a:lnT>
                    <a:lnB>
                      <a:noFill/>
                    </a:lnB>
                  </a:tcPr>
                </a:tc>
              </a:tr>
              <a:tr h="223544">
                <a:tc>
                  <a:txBody>
                    <a:bodyPr/>
                    <a:lstStyle/>
                    <a:p>
                      <a:pPr rtl="0"/>
                      <a:r>
                        <a:rPr lang="ru-RU" sz="1100" b="0"/>
                        <a:t>Эксплуатация машин</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ru-RU" sz="1100"/>
                        <a:t>721</a:t>
                      </a:r>
                    </a:p>
                  </a:txBody>
                  <a:tcPr marL="19421" marR="19421" marT="19421" marB="19421">
                    <a:lnL>
                      <a:noFill/>
                    </a:lnL>
                    <a:lnR>
                      <a:noFill/>
                    </a:lnR>
                    <a:lnT>
                      <a:noFill/>
                    </a:lnT>
                    <a:lnB>
                      <a:noFill/>
                    </a:lnB>
                  </a:tcPr>
                </a:tc>
                <a:tc>
                  <a:txBody>
                    <a:bodyPr/>
                    <a:lstStyle/>
                    <a:p>
                      <a:pPr algn="ctr" rtl="0"/>
                      <a:r>
                        <a:rPr lang="ru-RU" sz="1100"/>
                        <a:t>806</a:t>
                      </a:r>
                    </a:p>
                  </a:txBody>
                  <a:tcPr marL="19421" marR="19421" marT="19421" marB="19421">
                    <a:lnL>
                      <a:noFill/>
                    </a:lnL>
                    <a:lnR>
                      <a:noFill/>
                    </a:lnR>
                    <a:lnT>
                      <a:noFill/>
                    </a:lnT>
                    <a:lnB>
                      <a:noFill/>
                    </a:lnB>
                  </a:tcPr>
                </a:tc>
                <a:tc>
                  <a:txBody>
                    <a:bodyPr/>
                    <a:lstStyle/>
                    <a:p>
                      <a:pPr algn="ctr" rtl="0"/>
                      <a:r>
                        <a:rPr lang="ru-RU" sz="1100" dirty="0"/>
                        <a:t>895</a:t>
                      </a:r>
                    </a:p>
                  </a:txBody>
                  <a:tcPr marL="19421" marR="19421" marT="19421" marB="19421">
                    <a:lnL>
                      <a:noFill/>
                    </a:lnL>
                    <a:lnR>
                      <a:noFill/>
                    </a:lnR>
                    <a:lnT>
                      <a:noFill/>
                    </a:lnT>
                    <a:lnB>
                      <a:noFill/>
                    </a:lnB>
                  </a:tcPr>
                </a:tc>
                <a:tc>
                  <a:txBody>
                    <a:bodyPr/>
                    <a:lstStyle/>
                    <a:p>
                      <a:pPr algn="ctr" rtl="0"/>
                      <a:r>
                        <a:rPr lang="ru-RU" sz="1100" dirty="0"/>
                        <a:t>995</a:t>
                      </a:r>
                    </a:p>
                  </a:txBody>
                  <a:tcPr marL="19421" marR="19421" marT="19421" marB="19421">
                    <a:lnL>
                      <a:noFill/>
                    </a:lnL>
                    <a:lnR>
                      <a:noFill/>
                    </a:lnR>
                    <a:lnT>
                      <a:noFill/>
                    </a:lnT>
                    <a:lnB>
                      <a:noFill/>
                    </a:lnB>
                  </a:tcPr>
                </a:tc>
                <a:tc>
                  <a:txBody>
                    <a:bodyPr/>
                    <a:lstStyle/>
                    <a:p>
                      <a:pPr algn="ctr" rtl="0"/>
                      <a:r>
                        <a:rPr lang="ru-RU" sz="1100"/>
                        <a:t>1 228</a:t>
                      </a:r>
                    </a:p>
                  </a:txBody>
                  <a:tcPr marL="19421" marR="19421" marT="19421" marB="19421">
                    <a:lnL>
                      <a:noFill/>
                    </a:lnL>
                    <a:lnR>
                      <a:noFill/>
                    </a:lnR>
                    <a:lnT>
                      <a:noFill/>
                    </a:lnT>
                    <a:lnB>
                      <a:noFill/>
                    </a:lnB>
                  </a:tcPr>
                </a:tc>
                <a:tc>
                  <a:txBody>
                    <a:bodyPr/>
                    <a:lstStyle/>
                    <a:p>
                      <a:pPr algn="ctr" rtl="0"/>
                      <a:r>
                        <a:rPr lang="ru-RU" sz="1100"/>
                        <a:t>1 515</a:t>
                      </a:r>
                    </a:p>
                  </a:txBody>
                  <a:tcPr marL="19421" marR="19421" marT="19421" marB="19421">
                    <a:lnL>
                      <a:noFill/>
                    </a:lnL>
                    <a:lnR>
                      <a:noFill/>
                    </a:lnR>
                    <a:lnT>
                      <a:noFill/>
                    </a:lnT>
                    <a:lnB>
                      <a:noFill/>
                    </a:lnB>
                  </a:tcPr>
                </a:tc>
                <a:tc>
                  <a:txBody>
                    <a:bodyPr/>
                    <a:lstStyle/>
                    <a:p>
                      <a:pPr algn="ctr" rtl="0"/>
                      <a:r>
                        <a:rPr lang="ru-RU" sz="1100" dirty="0"/>
                        <a:t>1 871</a:t>
                      </a:r>
                    </a:p>
                  </a:txBody>
                  <a:tcPr marL="19421" marR="19421" marT="19421" marB="19421">
                    <a:lnL>
                      <a:noFill/>
                    </a:lnL>
                    <a:lnR>
                      <a:noFill/>
                    </a:lnR>
                    <a:lnT>
                      <a:noFill/>
                    </a:lnT>
                    <a:lnB>
                      <a:noFill/>
                    </a:lnB>
                  </a:tcPr>
                </a:tc>
                <a:tc>
                  <a:txBody>
                    <a:bodyPr/>
                    <a:lstStyle/>
                    <a:p>
                      <a:pPr algn="ctr" rtl="0"/>
                      <a:r>
                        <a:rPr lang="ru-RU" sz="1100" dirty="0"/>
                        <a:t>2 309</a:t>
                      </a:r>
                    </a:p>
                  </a:txBody>
                  <a:tcPr marL="19421" marR="19421" marT="19421" marB="19421">
                    <a:lnL>
                      <a:noFill/>
                    </a:lnL>
                    <a:lnR>
                      <a:noFill/>
                    </a:lnR>
                    <a:lnT>
                      <a:noFill/>
                    </a:lnT>
                    <a:lnB>
                      <a:noFill/>
                    </a:lnB>
                  </a:tcPr>
                </a:tc>
                <a:tc>
                  <a:txBody>
                    <a:bodyPr/>
                    <a:lstStyle/>
                    <a:p>
                      <a:pPr algn="ctr" rtl="0"/>
                      <a:r>
                        <a:rPr lang="ru-RU" sz="1100" dirty="0" smtClean="0"/>
                        <a:t>2973</a:t>
                      </a:r>
                      <a:endParaRPr lang="ru-RU" sz="1100" dirty="0"/>
                    </a:p>
                  </a:txBody>
                  <a:tcPr marL="19421" marR="19421" marT="19421" marB="19421">
                    <a:lnL>
                      <a:noFill/>
                    </a:lnL>
                    <a:lnR>
                      <a:noFill/>
                    </a:lnR>
                    <a:lnT>
                      <a:noFill/>
                    </a:lnT>
                    <a:lnB>
                      <a:noFill/>
                    </a:lnB>
                  </a:tcPr>
                </a:tc>
                <a:tc>
                  <a:txBody>
                    <a:bodyPr/>
                    <a:lstStyle/>
                    <a:p>
                      <a:pPr algn="ctr" rtl="0"/>
                      <a:r>
                        <a:rPr lang="ru-RU" sz="1100"/>
                        <a:t>3 518</a:t>
                      </a:r>
                    </a:p>
                  </a:txBody>
                  <a:tcPr marL="19421" marR="19421" marT="19421" marB="19421">
                    <a:lnL>
                      <a:noFill/>
                    </a:lnL>
                    <a:lnR>
                      <a:noFill/>
                    </a:lnR>
                    <a:lnT>
                      <a:noFill/>
                    </a:lnT>
                    <a:lnB>
                      <a:noFill/>
                    </a:lnB>
                  </a:tcPr>
                </a:tc>
              </a:tr>
              <a:tr h="529748">
                <a:tc>
                  <a:txBody>
                    <a:bodyPr/>
                    <a:lstStyle/>
                    <a:p>
                      <a:pPr rtl="0"/>
                      <a:r>
                        <a:rPr lang="ru-RU" sz="1100" b="0"/>
                        <a:t>Прочие материальные ресурсы</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ru-RU" sz="1100" dirty="0"/>
                        <a:t>108</a:t>
                      </a:r>
                    </a:p>
                  </a:txBody>
                  <a:tcPr marL="19421" marR="19421" marT="19421" marB="19421">
                    <a:lnL>
                      <a:noFill/>
                    </a:lnL>
                    <a:lnR>
                      <a:noFill/>
                    </a:lnR>
                    <a:lnT>
                      <a:noFill/>
                    </a:lnT>
                    <a:lnB>
                      <a:noFill/>
                    </a:lnB>
                  </a:tcPr>
                </a:tc>
                <a:tc>
                  <a:txBody>
                    <a:bodyPr/>
                    <a:lstStyle/>
                    <a:p>
                      <a:pPr algn="ctr" rtl="0"/>
                      <a:r>
                        <a:rPr lang="ru-RU" sz="1100"/>
                        <a:t>156</a:t>
                      </a:r>
                    </a:p>
                  </a:txBody>
                  <a:tcPr marL="19421" marR="19421" marT="19421" marB="19421">
                    <a:lnL>
                      <a:noFill/>
                    </a:lnL>
                    <a:lnR>
                      <a:noFill/>
                    </a:lnR>
                    <a:lnT>
                      <a:noFill/>
                    </a:lnT>
                    <a:lnB>
                      <a:noFill/>
                    </a:lnB>
                  </a:tcPr>
                </a:tc>
                <a:tc>
                  <a:txBody>
                    <a:bodyPr/>
                    <a:lstStyle/>
                    <a:p>
                      <a:pPr algn="ctr" rtl="0"/>
                      <a:r>
                        <a:rPr lang="ru-RU" sz="1100"/>
                        <a:t>174</a:t>
                      </a:r>
                    </a:p>
                  </a:txBody>
                  <a:tcPr marL="19421" marR="19421" marT="19421" marB="19421">
                    <a:lnL>
                      <a:noFill/>
                    </a:lnL>
                    <a:lnR>
                      <a:noFill/>
                    </a:lnR>
                    <a:lnT>
                      <a:noFill/>
                    </a:lnT>
                    <a:lnB>
                      <a:noFill/>
                    </a:lnB>
                  </a:tcPr>
                </a:tc>
                <a:tc>
                  <a:txBody>
                    <a:bodyPr/>
                    <a:lstStyle/>
                    <a:p>
                      <a:pPr algn="ctr" rtl="0"/>
                      <a:r>
                        <a:rPr lang="ru-RU" sz="1100" dirty="0"/>
                        <a:t>192</a:t>
                      </a:r>
                    </a:p>
                  </a:txBody>
                  <a:tcPr marL="19421" marR="19421" marT="19421" marB="19421">
                    <a:lnL>
                      <a:noFill/>
                    </a:lnL>
                    <a:lnR>
                      <a:noFill/>
                    </a:lnR>
                    <a:lnT>
                      <a:noFill/>
                    </a:lnT>
                    <a:lnB>
                      <a:noFill/>
                    </a:lnB>
                  </a:tcPr>
                </a:tc>
                <a:tc>
                  <a:txBody>
                    <a:bodyPr/>
                    <a:lstStyle/>
                    <a:p>
                      <a:pPr algn="ctr" rtl="0"/>
                      <a:r>
                        <a:rPr lang="ru-RU" sz="1100" dirty="0"/>
                        <a:t>237</a:t>
                      </a:r>
                    </a:p>
                  </a:txBody>
                  <a:tcPr marL="19421" marR="19421" marT="19421" marB="19421">
                    <a:lnL>
                      <a:noFill/>
                    </a:lnL>
                    <a:lnR>
                      <a:noFill/>
                    </a:lnR>
                    <a:lnT>
                      <a:noFill/>
                    </a:lnT>
                    <a:lnB>
                      <a:noFill/>
                    </a:lnB>
                  </a:tcPr>
                </a:tc>
                <a:tc>
                  <a:txBody>
                    <a:bodyPr/>
                    <a:lstStyle/>
                    <a:p>
                      <a:pPr algn="ctr" rtl="0"/>
                      <a:r>
                        <a:rPr lang="ru-RU" sz="1100"/>
                        <a:t>294</a:t>
                      </a:r>
                    </a:p>
                  </a:txBody>
                  <a:tcPr marL="19421" marR="19421" marT="19421" marB="19421">
                    <a:lnL>
                      <a:noFill/>
                    </a:lnL>
                    <a:lnR>
                      <a:noFill/>
                    </a:lnR>
                    <a:lnT>
                      <a:noFill/>
                    </a:lnT>
                    <a:lnB>
                      <a:noFill/>
                    </a:lnB>
                  </a:tcPr>
                </a:tc>
                <a:tc>
                  <a:txBody>
                    <a:bodyPr/>
                    <a:lstStyle/>
                    <a:p>
                      <a:pPr algn="ctr" rtl="0"/>
                      <a:r>
                        <a:rPr lang="ru-RU" sz="1100" dirty="0"/>
                        <a:t>362</a:t>
                      </a:r>
                    </a:p>
                  </a:txBody>
                  <a:tcPr marL="19421" marR="19421" marT="19421" marB="19421">
                    <a:lnL>
                      <a:noFill/>
                    </a:lnL>
                    <a:lnR>
                      <a:noFill/>
                    </a:lnR>
                    <a:lnT>
                      <a:noFill/>
                    </a:lnT>
                    <a:lnB>
                      <a:noFill/>
                    </a:lnB>
                  </a:tcPr>
                </a:tc>
                <a:tc>
                  <a:txBody>
                    <a:bodyPr/>
                    <a:lstStyle/>
                    <a:p>
                      <a:pPr algn="ctr" rtl="0"/>
                      <a:r>
                        <a:rPr lang="ru-RU" sz="1100" dirty="0"/>
                        <a:t>447</a:t>
                      </a:r>
                    </a:p>
                  </a:txBody>
                  <a:tcPr marL="19421" marR="19421" marT="19421" marB="19421">
                    <a:lnL>
                      <a:noFill/>
                    </a:lnL>
                    <a:lnR>
                      <a:noFill/>
                    </a:lnR>
                    <a:lnT>
                      <a:noFill/>
                    </a:lnT>
                    <a:lnB>
                      <a:noFill/>
                    </a:lnB>
                  </a:tcPr>
                </a:tc>
                <a:tc>
                  <a:txBody>
                    <a:bodyPr/>
                    <a:lstStyle/>
                    <a:p>
                      <a:pPr algn="ctr" rtl="0"/>
                      <a:r>
                        <a:rPr lang="ru-RU" sz="1100" dirty="0" smtClean="0"/>
                        <a:t>558</a:t>
                      </a:r>
                      <a:endParaRPr lang="ru-RU" sz="1100" dirty="0"/>
                    </a:p>
                  </a:txBody>
                  <a:tcPr marL="19421" marR="19421" marT="19421" marB="19421">
                    <a:lnL>
                      <a:noFill/>
                    </a:lnL>
                    <a:lnR>
                      <a:noFill/>
                    </a:lnR>
                    <a:lnT>
                      <a:noFill/>
                    </a:lnT>
                    <a:lnB>
                      <a:noFill/>
                    </a:lnB>
                  </a:tcPr>
                </a:tc>
                <a:tc>
                  <a:txBody>
                    <a:bodyPr/>
                    <a:lstStyle/>
                    <a:p>
                      <a:pPr algn="ctr" rtl="0"/>
                      <a:r>
                        <a:rPr lang="ru-RU" sz="1100"/>
                        <a:t>681</a:t>
                      </a:r>
                    </a:p>
                  </a:txBody>
                  <a:tcPr marL="19421" marR="19421" marT="19421" marB="19421">
                    <a:lnL>
                      <a:noFill/>
                    </a:lnL>
                    <a:lnR>
                      <a:noFill/>
                    </a:lnR>
                    <a:lnT>
                      <a:noFill/>
                    </a:lnT>
                    <a:lnB>
                      <a:noFill/>
                    </a:lnB>
                  </a:tcPr>
                </a:tc>
              </a:tr>
              <a:tr h="529748">
                <a:tc>
                  <a:txBody>
                    <a:bodyPr/>
                    <a:lstStyle/>
                    <a:p>
                      <a:pPr rtl="0"/>
                      <a:r>
                        <a:rPr lang="ru-RU" sz="1100" b="0"/>
                        <a:t>Всего, прямые затраты в ценах ТЕР-2001</a:t>
                      </a:r>
                    </a:p>
                  </a:txBody>
                  <a:tcPr marL="19421" marR="19421" marT="19421" marB="19421" anchor="ctr">
                    <a:lnL>
                      <a:noFill/>
                    </a:lnL>
                    <a:lnR>
                      <a:noFill/>
                    </a:lnR>
                    <a:lnT>
                      <a:noFill/>
                    </a:lnT>
                    <a:lnB>
                      <a:noFill/>
                    </a:lnB>
                  </a:tcPr>
                </a:tc>
                <a:tc>
                  <a:txBody>
                    <a:bodyPr/>
                    <a:lstStyle/>
                    <a:p>
                      <a:pPr algn="ctr" rtl="0"/>
                      <a:r>
                        <a:rPr lang="ru-RU" sz="1100" dirty="0"/>
                        <a:t>руб.</a:t>
                      </a:r>
                    </a:p>
                  </a:txBody>
                  <a:tcPr marL="19421" marR="19421" marT="19421" marB="19421">
                    <a:lnL>
                      <a:noFill/>
                    </a:lnL>
                    <a:lnR>
                      <a:noFill/>
                    </a:lnR>
                    <a:lnT>
                      <a:noFill/>
                    </a:lnT>
                    <a:lnB>
                      <a:noFill/>
                    </a:lnB>
                  </a:tcPr>
                </a:tc>
                <a:tc>
                  <a:txBody>
                    <a:bodyPr/>
                    <a:lstStyle/>
                    <a:p>
                      <a:pPr algn="ctr" rtl="0"/>
                      <a:r>
                        <a:rPr lang="ru-RU" sz="1100" dirty="0"/>
                        <a:t>1 111</a:t>
                      </a:r>
                    </a:p>
                  </a:txBody>
                  <a:tcPr marL="19421" marR="19421" marT="19421" marB="19421">
                    <a:lnL>
                      <a:noFill/>
                    </a:lnL>
                    <a:lnR>
                      <a:noFill/>
                    </a:lnR>
                    <a:lnT>
                      <a:noFill/>
                    </a:lnT>
                    <a:lnB>
                      <a:noFill/>
                    </a:lnB>
                  </a:tcPr>
                </a:tc>
                <a:tc>
                  <a:txBody>
                    <a:bodyPr/>
                    <a:lstStyle/>
                    <a:p>
                      <a:pPr algn="ctr" rtl="0"/>
                      <a:r>
                        <a:rPr lang="ru-RU" sz="1100" dirty="0"/>
                        <a:t>1 253</a:t>
                      </a:r>
                    </a:p>
                  </a:txBody>
                  <a:tcPr marL="19421" marR="19421" marT="19421" marB="19421">
                    <a:lnL>
                      <a:noFill/>
                    </a:lnL>
                    <a:lnR>
                      <a:noFill/>
                    </a:lnR>
                    <a:lnT>
                      <a:noFill/>
                    </a:lnT>
                    <a:lnB>
                      <a:noFill/>
                    </a:lnB>
                  </a:tcPr>
                </a:tc>
                <a:tc>
                  <a:txBody>
                    <a:bodyPr/>
                    <a:lstStyle/>
                    <a:p>
                      <a:pPr algn="ctr" rtl="0"/>
                      <a:r>
                        <a:rPr lang="ru-RU" sz="1100"/>
                        <a:t>1 392</a:t>
                      </a:r>
                    </a:p>
                  </a:txBody>
                  <a:tcPr marL="19421" marR="19421" marT="19421" marB="19421">
                    <a:lnL>
                      <a:noFill/>
                    </a:lnL>
                    <a:lnR>
                      <a:noFill/>
                    </a:lnR>
                    <a:lnT>
                      <a:noFill/>
                    </a:lnT>
                    <a:lnB>
                      <a:noFill/>
                    </a:lnB>
                  </a:tcPr>
                </a:tc>
                <a:tc>
                  <a:txBody>
                    <a:bodyPr/>
                    <a:lstStyle/>
                    <a:p>
                      <a:pPr algn="ctr" rtl="0"/>
                      <a:r>
                        <a:rPr lang="ru-RU" sz="1100" dirty="0"/>
                        <a:t>1 546</a:t>
                      </a:r>
                    </a:p>
                  </a:txBody>
                  <a:tcPr marL="19421" marR="19421" marT="19421" marB="19421">
                    <a:lnL>
                      <a:noFill/>
                    </a:lnL>
                    <a:lnR>
                      <a:noFill/>
                    </a:lnR>
                    <a:lnT>
                      <a:noFill/>
                    </a:lnT>
                    <a:lnB>
                      <a:noFill/>
                    </a:lnB>
                  </a:tcPr>
                </a:tc>
                <a:tc>
                  <a:txBody>
                    <a:bodyPr/>
                    <a:lstStyle/>
                    <a:p>
                      <a:pPr algn="ctr" rtl="0"/>
                      <a:r>
                        <a:rPr lang="ru-RU" sz="1100" dirty="0"/>
                        <a:t>1 908</a:t>
                      </a:r>
                    </a:p>
                  </a:txBody>
                  <a:tcPr marL="19421" marR="19421" marT="19421" marB="19421">
                    <a:lnL>
                      <a:noFill/>
                    </a:lnL>
                    <a:lnR>
                      <a:noFill/>
                    </a:lnR>
                    <a:lnT>
                      <a:noFill/>
                    </a:lnT>
                    <a:lnB>
                      <a:noFill/>
                    </a:lnB>
                  </a:tcPr>
                </a:tc>
                <a:tc>
                  <a:txBody>
                    <a:bodyPr/>
                    <a:lstStyle/>
                    <a:p>
                      <a:pPr algn="ctr" rtl="0"/>
                      <a:r>
                        <a:rPr lang="ru-RU" sz="1100" dirty="0" smtClean="0"/>
                        <a:t>4343</a:t>
                      </a:r>
                      <a:endParaRPr lang="ru-RU" sz="1100" dirty="0"/>
                    </a:p>
                  </a:txBody>
                  <a:tcPr marL="19421" marR="19421" marT="19421" marB="19421">
                    <a:lnL>
                      <a:noFill/>
                    </a:lnL>
                    <a:lnR>
                      <a:noFill/>
                    </a:lnR>
                    <a:lnT>
                      <a:noFill/>
                    </a:lnT>
                    <a:lnB>
                      <a:noFill/>
                    </a:lnB>
                  </a:tcPr>
                </a:tc>
                <a:tc>
                  <a:txBody>
                    <a:bodyPr/>
                    <a:lstStyle/>
                    <a:p>
                      <a:pPr algn="ctr" rtl="0"/>
                      <a:r>
                        <a:rPr lang="ru-RU" sz="1100" dirty="0" smtClean="0"/>
                        <a:t>5067</a:t>
                      </a:r>
                      <a:endParaRPr lang="ru-RU" sz="1100" dirty="0"/>
                    </a:p>
                  </a:txBody>
                  <a:tcPr marL="19421" marR="19421" marT="19421" marB="19421">
                    <a:lnL>
                      <a:noFill/>
                    </a:lnL>
                    <a:lnR>
                      <a:noFill/>
                    </a:lnR>
                    <a:lnT>
                      <a:noFill/>
                    </a:lnT>
                    <a:lnB>
                      <a:noFill/>
                    </a:lnB>
                  </a:tcPr>
                </a:tc>
                <a:tc>
                  <a:txBody>
                    <a:bodyPr/>
                    <a:lstStyle/>
                    <a:p>
                      <a:pPr algn="ctr" rtl="0"/>
                      <a:r>
                        <a:rPr lang="ru-RU" sz="1100" dirty="0" smtClean="0"/>
                        <a:t>5655</a:t>
                      </a:r>
                      <a:endParaRPr lang="ru-RU" sz="1100" dirty="0"/>
                    </a:p>
                  </a:txBody>
                  <a:tcPr marL="19421" marR="19421" marT="19421" marB="19421">
                    <a:lnL>
                      <a:noFill/>
                    </a:lnL>
                    <a:lnR>
                      <a:noFill/>
                    </a:lnR>
                    <a:lnT>
                      <a:noFill/>
                    </a:lnT>
                    <a:lnB>
                      <a:noFill/>
                    </a:lnB>
                  </a:tcPr>
                </a:tc>
                <a:tc>
                  <a:txBody>
                    <a:bodyPr/>
                    <a:lstStyle/>
                    <a:p>
                      <a:pPr algn="ctr" rtl="0"/>
                      <a:r>
                        <a:rPr lang="ru-RU" sz="1100" dirty="0" smtClean="0"/>
                        <a:t>6543</a:t>
                      </a:r>
                      <a:endParaRPr lang="ru-RU" sz="1100" dirty="0"/>
                    </a:p>
                  </a:txBody>
                  <a:tcPr marL="19421" marR="19421" marT="19421" marB="19421">
                    <a:lnL>
                      <a:noFill/>
                    </a:lnL>
                    <a:lnR>
                      <a:noFill/>
                    </a:lnR>
                    <a:lnT>
                      <a:noFill/>
                    </a:lnT>
                    <a:lnB>
                      <a:noFill/>
                    </a:lnB>
                  </a:tcPr>
                </a:tc>
                <a:tc>
                  <a:txBody>
                    <a:bodyPr/>
                    <a:lstStyle/>
                    <a:p>
                      <a:pPr algn="ctr" rtl="0"/>
                      <a:r>
                        <a:rPr lang="ru-RU" sz="1100" dirty="0" smtClean="0"/>
                        <a:t>7759</a:t>
                      </a:r>
                      <a:endParaRPr lang="ru-RU" sz="1100" dirty="0"/>
                    </a:p>
                  </a:txBody>
                  <a:tcPr marL="19421" marR="19421" marT="19421" marB="19421">
                    <a:lnL>
                      <a:noFill/>
                    </a:lnL>
                    <a:lnR>
                      <a:noFill/>
                    </a:lnR>
                    <a:lnT>
                      <a:noFill/>
                    </a:lnT>
                    <a:lnB>
                      <a:noFill/>
                    </a:lnB>
                  </a:tcPr>
                </a:tc>
              </a:tr>
              <a:tr h="364840">
                <a:tc>
                  <a:txBody>
                    <a:bodyPr/>
                    <a:lstStyle/>
                    <a:p>
                      <a:pPr rtl="0"/>
                      <a:r>
                        <a:rPr lang="ru-RU" sz="1100" b="0" dirty="0"/>
                        <a:t>Накладные расходы</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en-US" sz="1100"/>
                        <a:t>3 648</a:t>
                      </a:r>
                    </a:p>
                  </a:txBody>
                  <a:tcPr marL="19421" marR="19421" marT="19421" marB="19421" anchor="b">
                    <a:lnL>
                      <a:noFill/>
                    </a:lnL>
                    <a:lnR>
                      <a:noFill/>
                    </a:lnR>
                    <a:lnT>
                      <a:noFill/>
                    </a:lnT>
                    <a:lnB>
                      <a:noFill/>
                    </a:lnB>
                  </a:tcPr>
                </a:tc>
                <a:tc>
                  <a:txBody>
                    <a:bodyPr/>
                    <a:lstStyle/>
                    <a:p>
                      <a:pPr algn="ctr" rtl="0"/>
                      <a:r>
                        <a:rPr lang="en-US" sz="1100"/>
                        <a:t>3 833</a:t>
                      </a:r>
                    </a:p>
                  </a:txBody>
                  <a:tcPr marL="19421" marR="19421" marT="19421" marB="19421" anchor="b">
                    <a:lnL>
                      <a:noFill/>
                    </a:lnL>
                    <a:lnR>
                      <a:noFill/>
                    </a:lnR>
                    <a:lnT>
                      <a:noFill/>
                    </a:lnT>
                    <a:lnB>
                      <a:noFill/>
                    </a:lnB>
                  </a:tcPr>
                </a:tc>
                <a:tc>
                  <a:txBody>
                    <a:bodyPr/>
                    <a:lstStyle/>
                    <a:p>
                      <a:pPr algn="ctr" rtl="0"/>
                      <a:r>
                        <a:rPr lang="en-US" sz="1100"/>
                        <a:t>4 257</a:t>
                      </a:r>
                    </a:p>
                  </a:txBody>
                  <a:tcPr marL="19421" marR="19421" marT="19421" marB="19421" anchor="b">
                    <a:lnL>
                      <a:noFill/>
                    </a:lnL>
                    <a:lnR>
                      <a:noFill/>
                    </a:lnR>
                    <a:lnT>
                      <a:noFill/>
                    </a:lnT>
                    <a:lnB>
                      <a:noFill/>
                    </a:lnB>
                  </a:tcPr>
                </a:tc>
                <a:tc>
                  <a:txBody>
                    <a:bodyPr/>
                    <a:lstStyle/>
                    <a:p>
                      <a:pPr algn="ctr" rtl="0"/>
                      <a:r>
                        <a:rPr lang="en-US" sz="1100"/>
                        <a:t>4 730</a:t>
                      </a:r>
                    </a:p>
                  </a:txBody>
                  <a:tcPr marL="19421" marR="19421" marT="19421" marB="19421" anchor="b">
                    <a:lnL>
                      <a:noFill/>
                    </a:lnL>
                    <a:lnR>
                      <a:noFill/>
                    </a:lnR>
                    <a:lnT>
                      <a:noFill/>
                    </a:lnT>
                    <a:lnB>
                      <a:noFill/>
                    </a:lnB>
                  </a:tcPr>
                </a:tc>
                <a:tc>
                  <a:txBody>
                    <a:bodyPr/>
                    <a:lstStyle/>
                    <a:p>
                      <a:pPr algn="ctr" rtl="0"/>
                      <a:r>
                        <a:rPr lang="en-US" sz="1100" dirty="0"/>
                        <a:t>5 837</a:t>
                      </a:r>
                    </a:p>
                  </a:txBody>
                  <a:tcPr marL="19421" marR="19421" marT="19421" marB="19421" anchor="b">
                    <a:lnL>
                      <a:noFill/>
                    </a:lnL>
                    <a:lnR>
                      <a:noFill/>
                    </a:lnR>
                    <a:lnT>
                      <a:noFill/>
                    </a:lnT>
                    <a:lnB>
                      <a:noFill/>
                    </a:lnB>
                  </a:tcPr>
                </a:tc>
                <a:tc>
                  <a:txBody>
                    <a:bodyPr/>
                    <a:lstStyle/>
                    <a:p>
                      <a:pPr algn="ctr" rtl="0"/>
                      <a:r>
                        <a:rPr lang="ru-RU" sz="1100" dirty="0" smtClean="0"/>
                        <a:t>12268</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37173</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14276</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16234</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18159</a:t>
                      </a:r>
                      <a:endParaRPr lang="en-US" sz="1100" dirty="0"/>
                    </a:p>
                  </a:txBody>
                  <a:tcPr marL="19421" marR="19421" marT="19421" marB="19421" anchor="b">
                    <a:lnL>
                      <a:noFill/>
                    </a:lnL>
                    <a:lnR>
                      <a:noFill/>
                    </a:lnR>
                    <a:lnT>
                      <a:noFill/>
                    </a:lnT>
                    <a:lnB>
                      <a:noFill/>
                    </a:lnB>
                  </a:tcPr>
                </a:tc>
              </a:tr>
              <a:tr h="223544">
                <a:tc>
                  <a:txBody>
                    <a:bodyPr/>
                    <a:lstStyle/>
                    <a:p>
                      <a:pPr rtl="0"/>
                      <a:r>
                        <a:rPr lang="ru-RU" sz="1100" b="0"/>
                        <a:t>Сметная прибыль</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en-US" sz="1100"/>
                        <a:t>2 657</a:t>
                      </a:r>
                    </a:p>
                  </a:txBody>
                  <a:tcPr marL="19421" marR="19421" marT="19421" marB="19421" anchor="b">
                    <a:lnL>
                      <a:noFill/>
                    </a:lnL>
                    <a:lnR>
                      <a:noFill/>
                    </a:lnR>
                    <a:lnT>
                      <a:noFill/>
                    </a:lnT>
                    <a:lnB>
                      <a:noFill/>
                    </a:lnB>
                  </a:tcPr>
                </a:tc>
                <a:tc>
                  <a:txBody>
                    <a:bodyPr/>
                    <a:lstStyle/>
                    <a:p>
                      <a:pPr algn="ctr" rtl="0"/>
                      <a:r>
                        <a:rPr lang="en-US" sz="1100"/>
                        <a:t>2 792</a:t>
                      </a:r>
                    </a:p>
                  </a:txBody>
                  <a:tcPr marL="19421" marR="19421" marT="19421" marB="19421" anchor="b">
                    <a:lnL>
                      <a:noFill/>
                    </a:lnL>
                    <a:lnR>
                      <a:noFill/>
                    </a:lnR>
                    <a:lnT>
                      <a:noFill/>
                    </a:lnT>
                    <a:lnB>
                      <a:noFill/>
                    </a:lnB>
                  </a:tcPr>
                </a:tc>
                <a:tc>
                  <a:txBody>
                    <a:bodyPr/>
                    <a:lstStyle/>
                    <a:p>
                      <a:pPr algn="ctr" rtl="0"/>
                      <a:r>
                        <a:rPr lang="en-US" sz="1100"/>
                        <a:t>3 101</a:t>
                      </a:r>
                    </a:p>
                  </a:txBody>
                  <a:tcPr marL="19421" marR="19421" marT="19421" marB="19421" anchor="b">
                    <a:lnL>
                      <a:noFill/>
                    </a:lnL>
                    <a:lnR>
                      <a:noFill/>
                    </a:lnR>
                    <a:lnT>
                      <a:noFill/>
                    </a:lnT>
                    <a:lnB>
                      <a:noFill/>
                    </a:lnB>
                  </a:tcPr>
                </a:tc>
                <a:tc>
                  <a:txBody>
                    <a:bodyPr/>
                    <a:lstStyle/>
                    <a:p>
                      <a:pPr algn="ctr" rtl="0"/>
                      <a:r>
                        <a:rPr lang="en-US" sz="1100"/>
                        <a:t>3 445</a:t>
                      </a:r>
                    </a:p>
                  </a:txBody>
                  <a:tcPr marL="19421" marR="19421" marT="19421" marB="19421" anchor="b">
                    <a:lnL>
                      <a:noFill/>
                    </a:lnL>
                    <a:lnR>
                      <a:noFill/>
                    </a:lnR>
                    <a:lnT>
                      <a:noFill/>
                    </a:lnT>
                    <a:lnB>
                      <a:noFill/>
                    </a:lnB>
                  </a:tcPr>
                </a:tc>
                <a:tc>
                  <a:txBody>
                    <a:bodyPr/>
                    <a:lstStyle/>
                    <a:p>
                      <a:pPr algn="ctr" rtl="0"/>
                      <a:r>
                        <a:rPr lang="en-US" sz="1100" dirty="0"/>
                        <a:t>4 252</a:t>
                      </a:r>
                    </a:p>
                  </a:txBody>
                  <a:tcPr marL="19421" marR="19421" marT="19421" marB="19421" anchor="b">
                    <a:lnL>
                      <a:noFill/>
                    </a:lnL>
                    <a:lnR>
                      <a:noFill/>
                    </a:lnR>
                    <a:lnT>
                      <a:noFill/>
                    </a:lnT>
                    <a:lnB>
                      <a:noFill/>
                    </a:lnB>
                  </a:tcPr>
                </a:tc>
                <a:tc>
                  <a:txBody>
                    <a:bodyPr/>
                    <a:lstStyle/>
                    <a:p>
                      <a:pPr algn="ctr" rtl="0"/>
                      <a:r>
                        <a:rPr lang="ru-RU" sz="1100" dirty="0" smtClean="0"/>
                        <a:t>7905</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9223</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9198</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10324</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11701</a:t>
                      </a:r>
                      <a:endParaRPr lang="en-US" sz="1100" dirty="0"/>
                    </a:p>
                  </a:txBody>
                  <a:tcPr marL="19421" marR="19421" marT="19421" marB="19421" anchor="b">
                    <a:lnL>
                      <a:noFill/>
                    </a:lnL>
                    <a:lnR>
                      <a:noFill/>
                    </a:lnR>
                    <a:lnT>
                      <a:noFill/>
                    </a:lnT>
                    <a:lnB>
                      <a:noFill/>
                    </a:lnB>
                  </a:tcPr>
                </a:tc>
              </a:tr>
              <a:tr h="364840">
                <a:tc>
                  <a:txBody>
                    <a:bodyPr/>
                    <a:lstStyle/>
                    <a:p>
                      <a:pPr rtl="0"/>
                      <a:r>
                        <a:rPr lang="ru-RU" sz="1100" b="0" dirty="0"/>
                        <a:t>Итого в ценах 4 кв. </a:t>
                      </a:r>
                      <a:r>
                        <a:rPr lang="ru-RU" sz="1100" b="0" dirty="0" smtClean="0"/>
                        <a:t>2013 </a:t>
                      </a:r>
                      <a:r>
                        <a:rPr lang="ru-RU" sz="1100" b="0" dirty="0"/>
                        <a:t>г. </a:t>
                      </a:r>
                      <a:r>
                        <a:rPr lang="ru-RU" sz="1100" b="0" dirty="0" smtClean="0"/>
                        <a:t>с</a:t>
                      </a:r>
                      <a:r>
                        <a:rPr lang="ru-RU" sz="1100" b="0" baseline="0" dirty="0" smtClean="0"/>
                        <a:t> </a:t>
                      </a:r>
                      <a:r>
                        <a:rPr lang="ru-RU" sz="1100" b="0" dirty="0" smtClean="0"/>
                        <a:t>НДС</a:t>
                      </a:r>
                      <a:endParaRPr lang="ru-RU" sz="1100" b="0" dirty="0"/>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en-US" sz="1100"/>
                        <a:t>12 005</a:t>
                      </a:r>
                    </a:p>
                  </a:txBody>
                  <a:tcPr marL="19421" marR="19421" marT="19421" marB="19421" anchor="b">
                    <a:lnL>
                      <a:noFill/>
                    </a:lnL>
                    <a:lnR>
                      <a:noFill/>
                    </a:lnR>
                    <a:lnT>
                      <a:noFill/>
                    </a:lnT>
                    <a:lnB>
                      <a:noFill/>
                    </a:lnB>
                  </a:tcPr>
                </a:tc>
                <a:tc>
                  <a:txBody>
                    <a:bodyPr/>
                    <a:lstStyle/>
                    <a:p>
                      <a:pPr algn="ctr" rtl="0"/>
                      <a:r>
                        <a:rPr lang="en-US" sz="1100"/>
                        <a:t>12 942</a:t>
                      </a:r>
                    </a:p>
                  </a:txBody>
                  <a:tcPr marL="19421" marR="19421" marT="19421" marB="19421" anchor="b">
                    <a:lnL>
                      <a:noFill/>
                    </a:lnL>
                    <a:lnR>
                      <a:noFill/>
                    </a:lnR>
                    <a:lnT>
                      <a:noFill/>
                    </a:lnT>
                    <a:lnB>
                      <a:noFill/>
                    </a:lnB>
                  </a:tcPr>
                </a:tc>
                <a:tc>
                  <a:txBody>
                    <a:bodyPr/>
                    <a:lstStyle/>
                    <a:p>
                      <a:pPr algn="ctr" rtl="0"/>
                      <a:r>
                        <a:rPr lang="en-US" sz="1100"/>
                        <a:t>14 377</a:t>
                      </a:r>
                    </a:p>
                  </a:txBody>
                  <a:tcPr marL="19421" marR="19421" marT="19421" marB="19421" anchor="b">
                    <a:lnL>
                      <a:noFill/>
                    </a:lnL>
                    <a:lnR>
                      <a:noFill/>
                    </a:lnR>
                    <a:lnT>
                      <a:noFill/>
                    </a:lnT>
                    <a:lnB>
                      <a:noFill/>
                    </a:lnB>
                  </a:tcPr>
                </a:tc>
                <a:tc>
                  <a:txBody>
                    <a:bodyPr/>
                    <a:lstStyle/>
                    <a:p>
                      <a:pPr algn="ctr" rtl="0"/>
                      <a:r>
                        <a:rPr lang="en-US" sz="1100"/>
                        <a:t>15 971</a:t>
                      </a:r>
                    </a:p>
                  </a:txBody>
                  <a:tcPr marL="19421" marR="19421" marT="19421" marB="19421" anchor="b">
                    <a:lnL>
                      <a:noFill/>
                    </a:lnL>
                    <a:lnR>
                      <a:noFill/>
                    </a:lnR>
                    <a:lnT>
                      <a:noFill/>
                    </a:lnT>
                    <a:lnB>
                      <a:noFill/>
                    </a:lnB>
                  </a:tcPr>
                </a:tc>
                <a:tc>
                  <a:txBody>
                    <a:bodyPr/>
                    <a:lstStyle/>
                    <a:p>
                      <a:pPr algn="ctr" rtl="0"/>
                      <a:r>
                        <a:rPr lang="en-US" sz="1100" dirty="0"/>
                        <a:t>19 710</a:t>
                      </a:r>
                    </a:p>
                  </a:txBody>
                  <a:tcPr marL="19421" marR="19421" marT="19421" marB="19421" anchor="b">
                    <a:lnL>
                      <a:noFill/>
                    </a:lnL>
                    <a:lnR>
                      <a:noFill/>
                    </a:lnR>
                    <a:lnT>
                      <a:noFill/>
                    </a:lnT>
                    <a:lnB>
                      <a:noFill/>
                    </a:lnB>
                  </a:tcPr>
                </a:tc>
                <a:tc>
                  <a:txBody>
                    <a:bodyPr/>
                    <a:lstStyle/>
                    <a:p>
                      <a:pPr algn="ctr" rtl="0"/>
                      <a:r>
                        <a:rPr lang="ru-RU" sz="1100" dirty="0" smtClean="0"/>
                        <a:t>61403</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70638</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73929</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83171</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96243</a:t>
                      </a:r>
                      <a:endParaRPr lang="en-US" sz="1100" dirty="0"/>
                    </a:p>
                  </a:txBody>
                  <a:tcPr marL="19421" marR="19421" marT="19421" marB="19421"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400" dirty="0"/>
              <a:t>Укладка 100 м </a:t>
            </a:r>
            <a:r>
              <a:rPr lang="ru-RU" sz="2400" dirty="0" smtClean="0"/>
              <a:t>трубопроводов  из стеклопластиковых труб</a:t>
            </a:r>
            <a:endParaRPr lang="ru-RU" sz="2400" dirty="0"/>
          </a:p>
        </p:txBody>
      </p:sp>
      <p:sp>
        <p:nvSpPr>
          <p:cNvPr id="4" name="TextBox 3"/>
          <p:cNvSpPr txBox="1"/>
          <p:nvPr/>
        </p:nvSpPr>
        <p:spPr>
          <a:xfrm>
            <a:off x="971600" y="857233"/>
            <a:ext cx="7262114" cy="461665"/>
          </a:xfrm>
          <a:prstGeom prst="rect">
            <a:avLst/>
          </a:prstGeom>
          <a:noFill/>
        </p:spPr>
        <p:txBody>
          <a:bodyPr wrap="square" rtlCol="0">
            <a:spAutoFit/>
          </a:bodyPr>
          <a:lstStyle/>
          <a:p>
            <a:r>
              <a:rPr lang="ru-RU" sz="1200" dirty="0"/>
              <a:t>Состав работ</a:t>
            </a:r>
            <a:r>
              <a:rPr lang="ru-RU" sz="1200" dirty="0" smtClean="0"/>
              <a:t>: опускание трубы, укладка труб на основание, стыковка труб, гидравлическое испытание, подсыпка песком, изготовление </a:t>
            </a:r>
            <a:r>
              <a:rPr lang="ru-RU" sz="1200" dirty="0" err="1" smtClean="0"/>
              <a:t>ж.б.опор</a:t>
            </a:r>
            <a:r>
              <a:rPr lang="ru-RU" sz="1200" dirty="0" smtClean="0"/>
              <a:t>.</a:t>
            </a:r>
            <a:endParaRPr lang="ru-RU" sz="1200" dirty="0"/>
          </a:p>
        </p:txBody>
      </p:sp>
      <p:graphicFrame>
        <p:nvGraphicFramePr>
          <p:cNvPr id="8" name="Таблица 7"/>
          <p:cNvGraphicFramePr>
            <a:graphicFrameLocks noGrp="1"/>
          </p:cNvGraphicFramePr>
          <p:nvPr>
            <p:extLst>
              <p:ext uri="{D42A27DB-BD31-4B8C-83A1-F6EECF244321}">
                <p14:modId xmlns:p14="http://schemas.microsoft.com/office/powerpoint/2010/main" val="14183423"/>
              </p:ext>
            </p:extLst>
          </p:nvPr>
        </p:nvGraphicFramePr>
        <p:xfrm>
          <a:off x="792076" y="1412776"/>
          <a:ext cx="7441638" cy="5091634"/>
        </p:xfrm>
        <a:graphic>
          <a:graphicData uri="http://schemas.openxmlformats.org/drawingml/2006/table">
            <a:tbl>
              <a:tblPr/>
              <a:tblGrid>
                <a:gridCol w="1673938"/>
                <a:gridCol w="570858"/>
                <a:gridCol w="585598"/>
                <a:gridCol w="585598"/>
                <a:gridCol w="585598"/>
                <a:gridCol w="585598"/>
                <a:gridCol w="585598"/>
                <a:gridCol w="585598"/>
                <a:gridCol w="841627"/>
                <a:gridCol w="841627"/>
              </a:tblGrid>
              <a:tr h="207310">
                <a:tc rowSpan="2">
                  <a:txBody>
                    <a:bodyPr/>
                    <a:lstStyle/>
                    <a:p>
                      <a:pPr algn="ctr" rtl="0"/>
                      <a:r>
                        <a:rPr lang="ru-RU" sz="1100" b="1" dirty="0"/>
                        <a:t>Наименование затрат</a:t>
                      </a:r>
                    </a:p>
                  </a:txBody>
                  <a:tcPr marL="19421" marR="19421" marT="19421" marB="19421" anchor="ctr">
                    <a:lnL>
                      <a:noFill/>
                    </a:lnL>
                    <a:lnR>
                      <a:noFill/>
                    </a:lnR>
                    <a:lnT>
                      <a:noFill/>
                    </a:lnT>
                    <a:lnB>
                      <a:noFill/>
                    </a:lnB>
                  </a:tcPr>
                </a:tc>
                <a:tc rowSpan="2">
                  <a:txBody>
                    <a:bodyPr/>
                    <a:lstStyle/>
                    <a:p>
                      <a:pPr algn="ctr" rtl="0"/>
                      <a:r>
                        <a:rPr lang="ru-RU" sz="1100" b="1" dirty="0"/>
                        <a:t>Ед. </a:t>
                      </a:r>
                      <a:r>
                        <a:rPr lang="ru-RU" sz="1100" b="1" dirty="0" err="1"/>
                        <a:t>изм</a:t>
                      </a:r>
                      <a:r>
                        <a:rPr lang="ru-RU" sz="1100" b="1" dirty="0"/>
                        <a:t>.</a:t>
                      </a:r>
                    </a:p>
                  </a:txBody>
                  <a:tcPr marL="19421" marR="19421" marT="19421" marB="19421" anchor="ctr">
                    <a:lnL>
                      <a:noFill/>
                    </a:lnL>
                    <a:lnR>
                      <a:noFill/>
                    </a:lnR>
                    <a:lnT>
                      <a:noFill/>
                    </a:lnT>
                    <a:lnB>
                      <a:noFill/>
                    </a:lnB>
                  </a:tcPr>
                </a:tc>
                <a:tc gridSpan="8">
                  <a:txBody>
                    <a:bodyPr/>
                    <a:lstStyle/>
                    <a:p>
                      <a:pPr algn="ctr" rtl="0"/>
                      <a:r>
                        <a:rPr lang="ru-RU" sz="1100" b="1" dirty="0"/>
                        <a:t>Диаметр трубопровода, мм</a:t>
                      </a:r>
                    </a:p>
                  </a:txBody>
                  <a:tcPr marL="19421" marR="19421" marT="19421" marB="19421"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31137">
                <a:tc vMerge="1">
                  <a:txBody>
                    <a:bodyPr/>
                    <a:lstStyle/>
                    <a:p>
                      <a:endParaRPr lang="ru-RU"/>
                    </a:p>
                  </a:txBody>
                  <a:tcPr/>
                </a:tc>
                <a:tc vMerge="1">
                  <a:txBody>
                    <a:bodyPr/>
                    <a:lstStyle/>
                    <a:p>
                      <a:endParaRPr lang="ru-RU"/>
                    </a:p>
                  </a:txBody>
                  <a:tcPr/>
                </a:tc>
                <a:tc>
                  <a:txBody>
                    <a:bodyPr/>
                    <a:lstStyle/>
                    <a:p>
                      <a:pPr algn="ctr" rtl="0"/>
                      <a:r>
                        <a:rPr lang="ru-RU" sz="1100" b="1"/>
                        <a:t>350</a:t>
                      </a:r>
                      <a:r>
                        <a:rPr lang="ru-RU" sz="1100" b="1" baseline="30000"/>
                        <a:t>*</a:t>
                      </a:r>
                      <a:endParaRPr lang="ru-RU" sz="1100" b="1"/>
                    </a:p>
                  </a:txBody>
                  <a:tcPr marL="19421" marR="19421" marT="19421" marB="19421" anchor="ctr">
                    <a:lnL>
                      <a:noFill/>
                    </a:lnL>
                    <a:lnR>
                      <a:noFill/>
                    </a:lnR>
                    <a:lnT>
                      <a:noFill/>
                    </a:lnT>
                    <a:lnB>
                      <a:noFill/>
                    </a:lnB>
                  </a:tcPr>
                </a:tc>
                <a:tc>
                  <a:txBody>
                    <a:bodyPr/>
                    <a:lstStyle/>
                    <a:p>
                      <a:pPr algn="ctr" rtl="0"/>
                      <a:r>
                        <a:rPr lang="ru-RU" sz="1100" b="1" dirty="0"/>
                        <a:t>400*</a:t>
                      </a:r>
                    </a:p>
                  </a:txBody>
                  <a:tcPr marL="19421" marR="19421" marT="19421" marB="19421" anchor="ctr">
                    <a:lnL>
                      <a:noFill/>
                    </a:lnL>
                    <a:lnR>
                      <a:noFill/>
                    </a:lnR>
                    <a:lnT>
                      <a:noFill/>
                    </a:lnT>
                    <a:lnB>
                      <a:noFill/>
                    </a:lnB>
                  </a:tcPr>
                </a:tc>
                <a:tc>
                  <a:txBody>
                    <a:bodyPr/>
                    <a:lstStyle/>
                    <a:p>
                      <a:pPr algn="ctr" rtl="0"/>
                      <a:r>
                        <a:rPr lang="ru-RU" sz="1100" b="1"/>
                        <a:t>500*</a:t>
                      </a:r>
                    </a:p>
                  </a:txBody>
                  <a:tcPr marL="19421" marR="19421" marT="19421" marB="19421" anchor="ctr">
                    <a:lnL>
                      <a:noFill/>
                    </a:lnL>
                    <a:lnR>
                      <a:noFill/>
                    </a:lnR>
                    <a:lnT>
                      <a:noFill/>
                    </a:lnT>
                    <a:lnB>
                      <a:noFill/>
                    </a:lnB>
                  </a:tcPr>
                </a:tc>
                <a:tc>
                  <a:txBody>
                    <a:bodyPr/>
                    <a:lstStyle/>
                    <a:p>
                      <a:pPr algn="ctr" rtl="0"/>
                      <a:r>
                        <a:rPr lang="ru-RU" sz="1100" b="1"/>
                        <a:t>600*</a:t>
                      </a:r>
                    </a:p>
                  </a:txBody>
                  <a:tcPr marL="19421" marR="19421" marT="19421" marB="19421" anchor="ctr">
                    <a:lnL>
                      <a:noFill/>
                    </a:lnL>
                    <a:lnR>
                      <a:noFill/>
                    </a:lnR>
                    <a:lnT>
                      <a:noFill/>
                    </a:lnT>
                    <a:lnB>
                      <a:noFill/>
                    </a:lnB>
                  </a:tcPr>
                </a:tc>
                <a:tc>
                  <a:txBody>
                    <a:bodyPr/>
                    <a:lstStyle/>
                    <a:p>
                      <a:pPr algn="ctr" rtl="0"/>
                      <a:r>
                        <a:rPr lang="ru-RU" sz="1100" b="1"/>
                        <a:t>700*</a:t>
                      </a:r>
                    </a:p>
                  </a:txBody>
                  <a:tcPr marL="19421" marR="19421" marT="19421" marB="19421" anchor="ctr">
                    <a:lnL>
                      <a:noFill/>
                    </a:lnL>
                    <a:lnR>
                      <a:noFill/>
                    </a:lnR>
                    <a:lnT>
                      <a:noFill/>
                    </a:lnT>
                    <a:lnB>
                      <a:noFill/>
                    </a:lnB>
                  </a:tcPr>
                </a:tc>
                <a:tc>
                  <a:txBody>
                    <a:bodyPr/>
                    <a:lstStyle/>
                    <a:p>
                      <a:pPr algn="ctr" rtl="0"/>
                      <a:r>
                        <a:rPr lang="ru-RU" sz="1100" b="1" dirty="0"/>
                        <a:t>800*</a:t>
                      </a:r>
                    </a:p>
                  </a:txBody>
                  <a:tcPr marL="19421" marR="19421" marT="19421" marB="19421" anchor="ctr">
                    <a:lnL>
                      <a:noFill/>
                    </a:lnL>
                    <a:lnR>
                      <a:noFill/>
                    </a:lnR>
                    <a:lnT>
                      <a:noFill/>
                    </a:lnT>
                    <a:lnB>
                      <a:noFill/>
                    </a:lnB>
                  </a:tcPr>
                </a:tc>
                <a:tc>
                  <a:txBody>
                    <a:bodyPr/>
                    <a:lstStyle/>
                    <a:p>
                      <a:pPr algn="ctr" rtl="0"/>
                      <a:r>
                        <a:rPr lang="ru-RU" sz="1100" b="1" dirty="0" smtClean="0"/>
                        <a:t>900*</a:t>
                      </a:r>
                      <a:endParaRPr lang="ru-RU" sz="1100" b="1" dirty="0"/>
                    </a:p>
                  </a:txBody>
                  <a:tcPr marL="19421" marR="19421" marT="19421" marB="19421" anchor="ctr">
                    <a:lnL>
                      <a:noFill/>
                    </a:lnL>
                    <a:lnR>
                      <a:noFill/>
                    </a:lnR>
                    <a:lnT>
                      <a:noFill/>
                    </a:lnT>
                    <a:lnB>
                      <a:noFill/>
                    </a:lnB>
                  </a:tcPr>
                </a:tc>
                <a:tc>
                  <a:txBody>
                    <a:bodyPr/>
                    <a:lstStyle/>
                    <a:p>
                      <a:pPr algn="ctr" rtl="0"/>
                      <a:r>
                        <a:rPr lang="ru-RU" sz="1100" b="1" dirty="0"/>
                        <a:t>1000*</a:t>
                      </a:r>
                    </a:p>
                  </a:txBody>
                  <a:tcPr marL="19421" marR="19421" marT="19421" marB="19421" anchor="ctr">
                    <a:lnL>
                      <a:noFill/>
                    </a:lnL>
                    <a:lnR>
                      <a:noFill/>
                    </a:lnR>
                    <a:lnT>
                      <a:noFill/>
                    </a:lnT>
                    <a:lnB>
                      <a:noFill/>
                    </a:lnB>
                  </a:tcPr>
                </a:tc>
              </a:tr>
              <a:tr h="375622">
                <a:tc>
                  <a:txBody>
                    <a:bodyPr/>
                    <a:lstStyle/>
                    <a:p>
                      <a:pPr rtl="0"/>
                      <a:r>
                        <a:rPr lang="ru-RU" sz="1100" b="0"/>
                        <a:t>Затраты труда рабочих-строителей</a:t>
                      </a:r>
                    </a:p>
                  </a:txBody>
                  <a:tcPr marL="19421" marR="19421" marT="19421" marB="19421" anchor="ctr">
                    <a:lnL>
                      <a:noFill/>
                    </a:lnL>
                    <a:lnR>
                      <a:noFill/>
                    </a:lnR>
                    <a:lnT>
                      <a:noFill/>
                    </a:lnT>
                    <a:lnB>
                      <a:noFill/>
                    </a:lnB>
                  </a:tcPr>
                </a:tc>
                <a:tc>
                  <a:txBody>
                    <a:bodyPr/>
                    <a:lstStyle/>
                    <a:p>
                      <a:pPr algn="ctr" rtl="0"/>
                      <a:r>
                        <a:rPr lang="ru-RU" sz="1100"/>
                        <a:t>чел.-ч</a:t>
                      </a:r>
                    </a:p>
                  </a:txBody>
                  <a:tcPr marL="19421" marR="19421" marT="19421" marB="19421">
                    <a:lnL>
                      <a:noFill/>
                    </a:lnL>
                    <a:lnR>
                      <a:noFill/>
                    </a:lnR>
                    <a:lnT>
                      <a:noFill/>
                    </a:lnT>
                    <a:lnB>
                      <a:noFill/>
                    </a:lnB>
                  </a:tcPr>
                </a:tc>
                <a:tc>
                  <a:txBody>
                    <a:bodyPr/>
                    <a:lstStyle/>
                    <a:p>
                      <a:pPr algn="ctr" rtl="0"/>
                      <a:r>
                        <a:rPr lang="ru-RU" sz="1100"/>
                        <a:t>39,10</a:t>
                      </a:r>
                    </a:p>
                  </a:txBody>
                  <a:tcPr marL="19421" marR="19421" marT="19421" marB="19421">
                    <a:lnL>
                      <a:noFill/>
                    </a:lnL>
                    <a:lnR>
                      <a:noFill/>
                    </a:lnR>
                    <a:lnT>
                      <a:noFill/>
                    </a:lnT>
                    <a:lnB>
                      <a:noFill/>
                    </a:lnB>
                  </a:tcPr>
                </a:tc>
                <a:tc>
                  <a:txBody>
                    <a:bodyPr/>
                    <a:lstStyle/>
                    <a:p>
                      <a:pPr algn="ctr" rtl="0"/>
                      <a:r>
                        <a:rPr lang="ru-RU" sz="1100"/>
                        <a:t>43,42</a:t>
                      </a:r>
                    </a:p>
                  </a:txBody>
                  <a:tcPr marL="19421" marR="19421" marT="19421" marB="19421">
                    <a:lnL>
                      <a:noFill/>
                    </a:lnL>
                    <a:lnR>
                      <a:noFill/>
                    </a:lnR>
                    <a:lnT>
                      <a:noFill/>
                    </a:lnT>
                    <a:lnB>
                      <a:noFill/>
                    </a:lnB>
                  </a:tcPr>
                </a:tc>
                <a:tc>
                  <a:txBody>
                    <a:bodyPr/>
                    <a:lstStyle/>
                    <a:p>
                      <a:pPr algn="ctr" rtl="0"/>
                      <a:r>
                        <a:rPr lang="ru-RU" sz="1100" dirty="0"/>
                        <a:t>53,59</a:t>
                      </a:r>
                    </a:p>
                  </a:txBody>
                  <a:tcPr marL="19421" marR="19421" marT="19421" marB="19421">
                    <a:lnL>
                      <a:noFill/>
                    </a:lnL>
                    <a:lnR>
                      <a:noFill/>
                    </a:lnR>
                    <a:lnT>
                      <a:noFill/>
                    </a:lnT>
                    <a:lnB>
                      <a:noFill/>
                    </a:lnB>
                  </a:tcPr>
                </a:tc>
                <a:tc>
                  <a:txBody>
                    <a:bodyPr/>
                    <a:lstStyle/>
                    <a:p>
                      <a:pPr algn="ctr" rtl="0"/>
                      <a:r>
                        <a:rPr lang="ru-RU" sz="1100" dirty="0" smtClean="0"/>
                        <a:t>21,8</a:t>
                      </a:r>
                      <a:endParaRPr lang="ru-RU" sz="1100" dirty="0"/>
                    </a:p>
                  </a:txBody>
                  <a:tcPr marL="19421" marR="19421" marT="19421" marB="19421">
                    <a:lnL>
                      <a:noFill/>
                    </a:lnL>
                    <a:lnR>
                      <a:noFill/>
                    </a:lnR>
                    <a:lnT>
                      <a:noFill/>
                    </a:lnT>
                    <a:lnB>
                      <a:noFill/>
                    </a:lnB>
                  </a:tcPr>
                </a:tc>
                <a:tc>
                  <a:txBody>
                    <a:bodyPr/>
                    <a:lstStyle/>
                    <a:p>
                      <a:pPr algn="ctr" rtl="0"/>
                      <a:r>
                        <a:rPr lang="ru-RU" sz="1100" dirty="0" smtClean="0"/>
                        <a:t>38,7</a:t>
                      </a:r>
                      <a:endParaRPr lang="ru-RU" sz="1100" dirty="0"/>
                    </a:p>
                  </a:txBody>
                  <a:tcPr marL="19421" marR="19421" marT="19421" marB="19421">
                    <a:lnL>
                      <a:noFill/>
                    </a:lnL>
                    <a:lnR>
                      <a:noFill/>
                    </a:lnR>
                    <a:lnT>
                      <a:noFill/>
                    </a:lnT>
                    <a:lnB>
                      <a:noFill/>
                    </a:lnB>
                  </a:tcPr>
                </a:tc>
                <a:tc>
                  <a:txBody>
                    <a:bodyPr/>
                    <a:lstStyle/>
                    <a:p>
                      <a:pPr algn="ctr" rtl="0"/>
                      <a:r>
                        <a:rPr lang="ru-RU" sz="1100" dirty="0" smtClean="0"/>
                        <a:t>51,8</a:t>
                      </a:r>
                      <a:endParaRPr lang="ru-RU" sz="1100" dirty="0"/>
                    </a:p>
                  </a:txBody>
                  <a:tcPr marL="19421" marR="19421" marT="19421" marB="19421">
                    <a:lnL>
                      <a:noFill/>
                    </a:lnL>
                    <a:lnR>
                      <a:noFill/>
                    </a:lnR>
                    <a:lnT>
                      <a:noFill/>
                    </a:lnT>
                    <a:lnB>
                      <a:noFill/>
                    </a:lnB>
                  </a:tcPr>
                </a:tc>
                <a:tc>
                  <a:txBody>
                    <a:bodyPr/>
                    <a:lstStyle/>
                    <a:p>
                      <a:pPr algn="ctr" rtl="0"/>
                      <a:r>
                        <a:rPr lang="ru-RU" sz="1100" dirty="0" smtClean="0"/>
                        <a:t>64</a:t>
                      </a:r>
                      <a:endParaRPr lang="ru-RU" sz="1100" dirty="0"/>
                    </a:p>
                  </a:txBody>
                  <a:tcPr marL="19421" marR="19421" marT="19421" marB="19421">
                    <a:lnL>
                      <a:noFill/>
                    </a:lnL>
                    <a:lnR>
                      <a:noFill/>
                    </a:lnR>
                    <a:lnT>
                      <a:noFill/>
                    </a:lnT>
                    <a:lnB>
                      <a:noFill/>
                    </a:lnB>
                  </a:tcPr>
                </a:tc>
                <a:tc>
                  <a:txBody>
                    <a:bodyPr/>
                    <a:lstStyle/>
                    <a:p>
                      <a:pPr algn="ctr" rtl="0"/>
                      <a:r>
                        <a:rPr lang="ru-RU" sz="1100" dirty="0" smtClean="0"/>
                        <a:t>74,5</a:t>
                      </a:r>
                      <a:endParaRPr lang="ru-RU" sz="1100" dirty="0"/>
                    </a:p>
                  </a:txBody>
                  <a:tcPr marL="19421" marR="19421" marT="19421" marB="19421">
                    <a:lnL>
                      <a:noFill/>
                    </a:lnL>
                    <a:lnR>
                      <a:noFill/>
                    </a:lnR>
                    <a:lnT>
                      <a:noFill/>
                    </a:lnT>
                    <a:lnB>
                      <a:noFill/>
                    </a:lnB>
                  </a:tcPr>
                </a:tc>
              </a:tr>
              <a:tr h="375622">
                <a:tc>
                  <a:txBody>
                    <a:bodyPr/>
                    <a:lstStyle/>
                    <a:p>
                      <a:pPr rtl="0"/>
                      <a:r>
                        <a:rPr lang="ru-RU" sz="1100" b="0"/>
                        <a:t>Оплата труда рабочих-строителей</a:t>
                      </a:r>
                    </a:p>
                  </a:txBody>
                  <a:tcPr marL="19421" marR="19421" marT="19421" marB="19421" anchor="ctr">
                    <a:lnL>
                      <a:noFill/>
                    </a:lnL>
                    <a:lnR>
                      <a:noFill/>
                    </a:lnR>
                    <a:lnT>
                      <a:noFill/>
                    </a:lnT>
                    <a:lnB>
                      <a:noFill/>
                    </a:lnB>
                  </a:tcPr>
                </a:tc>
                <a:tc>
                  <a:txBody>
                    <a:bodyPr/>
                    <a:lstStyle/>
                    <a:p>
                      <a:pPr algn="ctr" rtl="0"/>
                      <a:r>
                        <a:rPr lang="ru-RU" sz="1100" dirty="0"/>
                        <a:t>руб.</a:t>
                      </a:r>
                    </a:p>
                  </a:txBody>
                  <a:tcPr marL="19421" marR="19421" marT="19421" marB="19421">
                    <a:lnL>
                      <a:noFill/>
                    </a:lnL>
                    <a:lnR>
                      <a:noFill/>
                    </a:lnR>
                    <a:lnT>
                      <a:noFill/>
                    </a:lnT>
                    <a:lnB>
                      <a:noFill/>
                    </a:lnB>
                  </a:tcPr>
                </a:tc>
                <a:tc>
                  <a:txBody>
                    <a:bodyPr/>
                    <a:lstStyle/>
                    <a:p>
                      <a:pPr algn="ctr" rtl="0"/>
                      <a:r>
                        <a:rPr lang="ru-RU" sz="1100" dirty="0"/>
                        <a:t>323</a:t>
                      </a:r>
                    </a:p>
                  </a:txBody>
                  <a:tcPr marL="19421" marR="19421" marT="19421" marB="19421">
                    <a:lnL>
                      <a:noFill/>
                    </a:lnL>
                    <a:lnR>
                      <a:noFill/>
                    </a:lnR>
                    <a:lnT>
                      <a:noFill/>
                    </a:lnT>
                    <a:lnB>
                      <a:noFill/>
                    </a:lnB>
                  </a:tcPr>
                </a:tc>
                <a:tc>
                  <a:txBody>
                    <a:bodyPr/>
                    <a:lstStyle/>
                    <a:p>
                      <a:pPr algn="ctr" rtl="0"/>
                      <a:r>
                        <a:rPr lang="ru-RU" sz="1100" dirty="0"/>
                        <a:t>359</a:t>
                      </a:r>
                    </a:p>
                  </a:txBody>
                  <a:tcPr marL="19421" marR="19421" marT="19421" marB="19421">
                    <a:lnL>
                      <a:noFill/>
                    </a:lnL>
                    <a:lnR>
                      <a:noFill/>
                    </a:lnR>
                    <a:lnT>
                      <a:noFill/>
                    </a:lnT>
                    <a:lnB>
                      <a:noFill/>
                    </a:lnB>
                  </a:tcPr>
                </a:tc>
                <a:tc>
                  <a:txBody>
                    <a:bodyPr/>
                    <a:lstStyle/>
                    <a:p>
                      <a:pPr algn="ctr" rtl="0"/>
                      <a:r>
                        <a:rPr lang="ru-RU" sz="1100"/>
                        <a:t>443</a:t>
                      </a:r>
                    </a:p>
                  </a:txBody>
                  <a:tcPr marL="19421" marR="19421" marT="19421" marB="19421">
                    <a:lnL>
                      <a:noFill/>
                    </a:lnL>
                    <a:lnR>
                      <a:noFill/>
                    </a:lnR>
                    <a:lnT>
                      <a:noFill/>
                    </a:lnT>
                    <a:lnB>
                      <a:noFill/>
                    </a:lnB>
                  </a:tcPr>
                </a:tc>
                <a:tc>
                  <a:txBody>
                    <a:bodyPr/>
                    <a:lstStyle/>
                    <a:p>
                      <a:pPr algn="ctr" rtl="0"/>
                      <a:r>
                        <a:rPr lang="ru-RU" sz="1100" dirty="0" smtClean="0"/>
                        <a:t>179</a:t>
                      </a:r>
                      <a:endParaRPr lang="ru-RU" sz="1100" dirty="0"/>
                    </a:p>
                  </a:txBody>
                  <a:tcPr marL="19421" marR="19421" marT="19421" marB="19421">
                    <a:lnL>
                      <a:noFill/>
                    </a:lnL>
                    <a:lnR>
                      <a:noFill/>
                    </a:lnR>
                    <a:lnT>
                      <a:noFill/>
                    </a:lnT>
                    <a:lnB>
                      <a:noFill/>
                    </a:lnB>
                  </a:tcPr>
                </a:tc>
                <a:tc>
                  <a:txBody>
                    <a:bodyPr/>
                    <a:lstStyle/>
                    <a:p>
                      <a:pPr algn="ctr" rtl="0"/>
                      <a:r>
                        <a:rPr lang="ru-RU" sz="1100" dirty="0" smtClean="0"/>
                        <a:t>325</a:t>
                      </a:r>
                      <a:endParaRPr lang="ru-RU" sz="1100" dirty="0"/>
                    </a:p>
                  </a:txBody>
                  <a:tcPr marL="19421" marR="19421" marT="19421" marB="19421">
                    <a:lnL>
                      <a:noFill/>
                    </a:lnL>
                    <a:lnR>
                      <a:noFill/>
                    </a:lnR>
                    <a:lnT>
                      <a:noFill/>
                    </a:lnT>
                    <a:lnB>
                      <a:noFill/>
                    </a:lnB>
                  </a:tcPr>
                </a:tc>
                <a:tc>
                  <a:txBody>
                    <a:bodyPr/>
                    <a:lstStyle/>
                    <a:p>
                      <a:pPr algn="ctr" rtl="0"/>
                      <a:r>
                        <a:rPr lang="ru-RU" sz="1100" dirty="0" smtClean="0"/>
                        <a:t>403</a:t>
                      </a:r>
                      <a:endParaRPr lang="ru-RU" sz="1100" dirty="0"/>
                    </a:p>
                  </a:txBody>
                  <a:tcPr marL="19421" marR="19421" marT="19421" marB="19421">
                    <a:lnL>
                      <a:noFill/>
                    </a:lnL>
                    <a:lnR>
                      <a:noFill/>
                    </a:lnR>
                    <a:lnT>
                      <a:noFill/>
                    </a:lnT>
                    <a:lnB>
                      <a:noFill/>
                    </a:lnB>
                  </a:tcPr>
                </a:tc>
                <a:tc>
                  <a:txBody>
                    <a:bodyPr/>
                    <a:lstStyle/>
                    <a:p>
                      <a:pPr algn="ctr" rtl="0"/>
                      <a:r>
                        <a:rPr lang="ru-RU" sz="1100" dirty="0" smtClean="0"/>
                        <a:t>511</a:t>
                      </a:r>
                      <a:endParaRPr lang="ru-RU" sz="1100" dirty="0"/>
                    </a:p>
                  </a:txBody>
                  <a:tcPr marL="19421" marR="19421" marT="19421" marB="19421">
                    <a:lnL>
                      <a:noFill/>
                    </a:lnL>
                    <a:lnR>
                      <a:noFill/>
                    </a:lnR>
                    <a:lnT>
                      <a:noFill/>
                    </a:lnT>
                    <a:lnB>
                      <a:noFill/>
                    </a:lnB>
                  </a:tcPr>
                </a:tc>
                <a:tc>
                  <a:txBody>
                    <a:bodyPr/>
                    <a:lstStyle/>
                    <a:p>
                      <a:pPr algn="ctr" rtl="0"/>
                      <a:r>
                        <a:rPr lang="ru-RU" sz="1100" dirty="0" smtClean="0"/>
                        <a:t>632</a:t>
                      </a:r>
                      <a:endParaRPr lang="ru-RU" sz="1100" dirty="0"/>
                    </a:p>
                  </a:txBody>
                  <a:tcPr marL="19421" marR="19421" marT="19421" marB="19421">
                    <a:lnL>
                      <a:noFill/>
                    </a:lnL>
                    <a:lnR>
                      <a:noFill/>
                    </a:lnR>
                    <a:lnT>
                      <a:noFill/>
                    </a:lnT>
                    <a:lnB>
                      <a:noFill/>
                    </a:lnB>
                  </a:tcPr>
                </a:tc>
              </a:tr>
              <a:tr h="224440">
                <a:tc>
                  <a:txBody>
                    <a:bodyPr/>
                    <a:lstStyle/>
                    <a:p>
                      <a:pPr rtl="0"/>
                      <a:r>
                        <a:rPr lang="ru-RU" sz="1100" b="0"/>
                        <a:t>Эксплуатация машин</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ru-RU" sz="1100" dirty="0"/>
                        <a:t>895</a:t>
                      </a:r>
                    </a:p>
                  </a:txBody>
                  <a:tcPr marL="19421" marR="19421" marT="19421" marB="19421">
                    <a:lnL>
                      <a:noFill/>
                    </a:lnL>
                    <a:lnR>
                      <a:noFill/>
                    </a:lnR>
                    <a:lnT>
                      <a:noFill/>
                    </a:lnT>
                    <a:lnB>
                      <a:noFill/>
                    </a:lnB>
                  </a:tcPr>
                </a:tc>
                <a:tc>
                  <a:txBody>
                    <a:bodyPr/>
                    <a:lstStyle/>
                    <a:p>
                      <a:pPr algn="ctr" rtl="0"/>
                      <a:r>
                        <a:rPr lang="ru-RU" sz="1100" dirty="0"/>
                        <a:t>995</a:t>
                      </a:r>
                    </a:p>
                  </a:txBody>
                  <a:tcPr marL="19421" marR="19421" marT="19421" marB="19421">
                    <a:lnL>
                      <a:noFill/>
                    </a:lnL>
                    <a:lnR>
                      <a:noFill/>
                    </a:lnR>
                    <a:lnT>
                      <a:noFill/>
                    </a:lnT>
                    <a:lnB>
                      <a:noFill/>
                    </a:lnB>
                  </a:tcPr>
                </a:tc>
                <a:tc>
                  <a:txBody>
                    <a:bodyPr/>
                    <a:lstStyle/>
                    <a:p>
                      <a:pPr algn="ctr" rtl="0"/>
                      <a:r>
                        <a:rPr lang="ru-RU" sz="1100"/>
                        <a:t>1 228</a:t>
                      </a:r>
                    </a:p>
                  </a:txBody>
                  <a:tcPr marL="19421" marR="19421" marT="19421" marB="19421">
                    <a:lnL>
                      <a:noFill/>
                    </a:lnL>
                    <a:lnR>
                      <a:noFill/>
                    </a:lnR>
                    <a:lnT>
                      <a:noFill/>
                    </a:lnT>
                    <a:lnB>
                      <a:noFill/>
                    </a:lnB>
                  </a:tcPr>
                </a:tc>
                <a:tc>
                  <a:txBody>
                    <a:bodyPr/>
                    <a:lstStyle/>
                    <a:p>
                      <a:pPr algn="ctr" rtl="0"/>
                      <a:r>
                        <a:rPr lang="ru-RU" sz="1100" dirty="0" smtClean="0"/>
                        <a:t>443</a:t>
                      </a:r>
                      <a:endParaRPr lang="ru-RU" sz="1100" dirty="0"/>
                    </a:p>
                  </a:txBody>
                  <a:tcPr marL="19421" marR="19421" marT="19421" marB="19421">
                    <a:lnL>
                      <a:noFill/>
                    </a:lnL>
                    <a:lnR>
                      <a:noFill/>
                    </a:lnR>
                    <a:lnT>
                      <a:noFill/>
                    </a:lnT>
                    <a:lnB>
                      <a:noFill/>
                    </a:lnB>
                  </a:tcPr>
                </a:tc>
                <a:tc>
                  <a:txBody>
                    <a:bodyPr/>
                    <a:lstStyle/>
                    <a:p>
                      <a:pPr algn="ctr" rtl="0"/>
                      <a:r>
                        <a:rPr lang="ru-RU" sz="1100" dirty="0" smtClean="0"/>
                        <a:t>928</a:t>
                      </a:r>
                      <a:endParaRPr lang="ru-RU" sz="1100" dirty="0"/>
                    </a:p>
                  </a:txBody>
                  <a:tcPr marL="19421" marR="19421" marT="19421" marB="19421">
                    <a:lnL>
                      <a:noFill/>
                    </a:lnL>
                    <a:lnR>
                      <a:noFill/>
                    </a:lnR>
                    <a:lnT>
                      <a:noFill/>
                    </a:lnT>
                    <a:lnB>
                      <a:noFill/>
                    </a:lnB>
                  </a:tcPr>
                </a:tc>
                <a:tc>
                  <a:txBody>
                    <a:bodyPr/>
                    <a:lstStyle/>
                    <a:p>
                      <a:pPr algn="ctr" rtl="0"/>
                      <a:r>
                        <a:rPr lang="ru-RU" sz="1100" dirty="0" smtClean="0"/>
                        <a:t>1139</a:t>
                      </a:r>
                      <a:endParaRPr lang="ru-RU" sz="1100" dirty="0"/>
                    </a:p>
                  </a:txBody>
                  <a:tcPr marL="19421" marR="19421" marT="19421" marB="19421">
                    <a:lnL>
                      <a:noFill/>
                    </a:lnL>
                    <a:lnR>
                      <a:noFill/>
                    </a:lnR>
                    <a:lnT>
                      <a:noFill/>
                    </a:lnT>
                    <a:lnB>
                      <a:noFill/>
                    </a:lnB>
                  </a:tcPr>
                </a:tc>
                <a:tc>
                  <a:txBody>
                    <a:bodyPr/>
                    <a:lstStyle/>
                    <a:p>
                      <a:pPr algn="ctr" rtl="0"/>
                      <a:r>
                        <a:rPr lang="ru-RU" sz="1100" dirty="0" smtClean="0"/>
                        <a:t>1475</a:t>
                      </a:r>
                      <a:endParaRPr lang="ru-RU" sz="1100" dirty="0"/>
                    </a:p>
                  </a:txBody>
                  <a:tcPr marL="19421" marR="19421" marT="19421" marB="19421">
                    <a:lnL>
                      <a:noFill/>
                    </a:lnL>
                    <a:lnR>
                      <a:noFill/>
                    </a:lnR>
                    <a:lnT>
                      <a:noFill/>
                    </a:lnT>
                    <a:lnB>
                      <a:noFill/>
                    </a:lnB>
                  </a:tcPr>
                </a:tc>
                <a:tc>
                  <a:txBody>
                    <a:bodyPr/>
                    <a:lstStyle/>
                    <a:p>
                      <a:pPr algn="ctr" rtl="0"/>
                      <a:r>
                        <a:rPr lang="ru-RU" sz="1100" dirty="0" smtClean="0"/>
                        <a:t>1794</a:t>
                      </a:r>
                      <a:endParaRPr lang="ru-RU" sz="1100" dirty="0"/>
                    </a:p>
                  </a:txBody>
                  <a:tcPr marL="19421" marR="19421" marT="19421" marB="19421">
                    <a:lnL>
                      <a:noFill/>
                    </a:lnL>
                    <a:lnR>
                      <a:noFill/>
                    </a:lnR>
                    <a:lnT>
                      <a:noFill/>
                    </a:lnT>
                    <a:lnB>
                      <a:noFill/>
                    </a:lnB>
                  </a:tcPr>
                </a:tc>
              </a:tr>
              <a:tr h="399343">
                <a:tc>
                  <a:txBody>
                    <a:bodyPr/>
                    <a:lstStyle/>
                    <a:p>
                      <a:pPr rtl="0"/>
                      <a:r>
                        <a:rPr lang="ru-RU" sz="1100" b="0"/>
                        <a:t>Прочие материальные ресурсы</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ru-RU" sz="1100" dirty="0"/>
                        <a:t>174</a:t>
                      </a:r>
                    </a:p>
                  </a:txBody>
                  <a:tcPr marL="19421" marR="19421" marT="19421" marB="19421">
                    <a:lnL>
                      <a:noFill/>
                    </a:lnL>
                    <a:lnR>
                      <a:noFill/>
                    </a:lnR>
                    <a:lnT>
                      <a:noFill/>
                    </a:lnT>
                    <a:lnB>
                      <a:noFill/>
                    </a:lnB>
                  </a:tcPr>
                </a:tc>
                <a:tc>
                  <a:txBody>
                    <a:bodyPr/>
                    <a:lstStyle/>
                    <a:p>
                      <a:pPr algn="ctr" rtl="0"/>
                      <a:r>
                        <a:rPr lang="ru-RU" sz="1100" dirty="0"/>
                        <a:t>192</a:t>
                      </a:r>
                    </a:p>
                  </a:txBody>
                  <a:tcPr marL="19421" marR="19421" marT="19421" marB="19421">
                    <a:lnL>
                      <a:noFill/>
                    </a:lnL>
                    <a:lnR>
                      <a:noFill/>
                    </a:lnR>
                    <a:lnT>
                      <a:noFill/>
                    </a:lnT>
                    <a:lnB>
                      <a:noFill/>
                    </a:lnB>
                  </a:tcPr>
                </a:tc>
                <a:tc>
                  <a:txBody>
                    <a:bodyPr/>
                    <a:lstStyle/>
                    <a:p>
                      <a:pPr algn="ctr" rtl="0"/>
                      <a:r>
                        <a:rPr lang="ru-RU" sz="1100" dirty="0"/>
                        <a:t>237</a:t>
                      </a:r>
                    </a:p>
                  </a:txBody>
                  <a:tcPr marL="19421" marR="19421" marT="19421" marB="19421">
                    <a:lnL>
                      <a:noFill/>
                    </a:lnL>
                    <a:lnR>
                      <a:noFill/>
                    </a:lnR>
                    <a:lnT>
                      <a:noFill/>
                    </a:lnT>
                    <a:lnB>
                      <a:noFill/>
                    </a:lnB>
                  </a:tcPr>
                </a:tc>
                <a:tc>
                  <a:txBody>
                    <a:bodyPr/>
                    <a:lstStyle/>
                    <a:p>
                      <a:pPr algn="ctr" rtl="0"/>
                      <a:r>
                        <a:rPr lang="ru-RU" sz="1100" dirty="0" smtClean="0"/>
                        <a:t>76,8</a:t>
                      </a:r>
                      <a:endParaRPr lang="ru-RU" sz="1100" dirty="0"/>
                    </a:p>
                  </a:txBody>
                  <a:tcPr marL="19421" marR="19421" marT="19421" marB="19421">
                    <a:lnL>
                      <a:noFill/>
                    </a:lnL>
                    <a:lnR>
                      <a:noFill/>
                    </a:lnR>
                    <a:lnT>
                      <a:noFill/>
                    </a:lnT>
                    <a:lnB>
                      <a:noFill/>
                    </a:lnB>
                  </a:tcPr>
                </a:tc>
                <a:tc>
                  <a:txBody>
                    <a:bodyPr/>
                    <a:lstStyle/>
                    <a:p>
                      <a:pPr algn="ctr" rtl="0"/>
                      <a:r>
                        <a:rPr lang="ru-RU" sz="1100" dirty="0" smtClean="0"/>
                        <a:t>197</a:t>
                      </a:r>
                      <a:endParaRPr lang="ru-RU" sz="1100" dirty="0"/>
                    </a:p>
                  </a:txBody>
                  <a:tcPr marL="19421" marR="19421" marT="19421" marB="19421">
                    <a:lnL>
                      <a:noFill/>
                    </a:lnL>
                    <a:lnR>
                      <a:noFill/>
                    </a:lnR>
                    <a:lnT>
                      <a:noFill/>
                    </a:lnT>
                    <a:lnB>
                      <a:noFill/>
                    </a:lnB>
                  </a:tcPr>
                </a:tc>
                <a:tc>
                  <a:txBody>
                    <a:bodyPr/>
                    <a:lstStyle/>
                    <a:p>
                      <a:pPr algn="ctr" rtl="0"/>
                      <a:r>
                        <a:rPr lang="ru-RU" sz="1100" dirty="0" smtClean="0"/>
                        <a:t>254</a:t>
                      </a:r>
                      <a:endParaRPr lang="ru-RU" sz="1100" dirty="0"/>
                    </a:p>
                  </a:txBody>
                  <a:tcPr marL="19421" marR="19421" marT="19421" marB="19421">
                    <a:lnL>
                      <a:noFill/>
                    </a:lnL>
                    <a:lnR>
                      <a:noFill/>
                    </a:lnR>
                    <a:lnT>
                      <a:noFill/>
                    </a:lnT>
                    <a:lnB>
                      <a:noFill/>
                    </a:lnB>
                  </a:tcPr>
                </a:tc>
                <a:tc>
                  <a:txBody>
                    <a:bodyPr/>
                    <a:lstStyle/>
                    <a:p>
                      <a:pPr algn="ctr" rtl="0"/>
                      <a:r>
                        <a:rPr lang="ru-RU" sz="1100" dirty="0" smtClean="0"/>
                        <a:t>325</a:t>
                      </a:r>
                      <a:endParaRPr lang="ru-RU" sz="1100" dirty="0"/>
                    </a:p>
                  </a:txBody>
                  <a:tcPr marL="19421" marR="19421" marT="19421" marB="19421">
                    <a:lnL>
                      <a:noFill/>
                    </a:lnL>
                    <a:lnR>
                      <a:noFill/>
                    </a:lnR>
                    <a:lnT>
                      <a:noFill/>
                    </a:lnT>
                    <a:lnB>
                      <a:noFill/>
                    </a:lnB>
                  </a:tcPr>
                </a:tc>
                <a:tc>
                  <a:txBody>
                    <a:bodyPr/>
                    <a:lstStyle/>
                    <a:p>
                      <a:pPr algn="ctr" rtl="0"/>
                      <a:r>
                        <a:rPr lang="ru-RU" sz="1100" dirty="0" smtClean="0"/>
                        <a:t>381</a:t>
                      </a:r>
                      <a:endParaRPr lang="ru-RU" sz="1100" dirty="0"/>
                    </a:p>
                  </a:txBody>
                  <a:tcPr marL="19421" marR="19421" marT="19421" marB="19421">
                    <a:lnL>
                      <a:noFill/>
                    </a:lnL>
                    <a:lnR>
                      <a:noFill/>
                    </a:lnR>
                    <a:lnT>
                      <a:noFill/>
                    </a:lnT>
                    <a:lnB>
                      <a:noFill/>
                    </a:lnB>
                  </a:tcPr>
                </a:tc>
              </a:tr>
              <a:tr h="360040">
                <a:tc>
                  <a:txBody>
                    <a:bodyPr/>
                    <a:lstStyle/>
                    <a:p>
                      <a:pPr rtl="0"/>
                      <a:r>
                        <a:rPr lang="ru-RU" sz="1100" b="0"/>
                        <a:t>Всего, прямые затраты в ценах ТЕР-2001</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ru-RU" sz="1100" dirty="0"/>
                        <a:t>1 392</a:t>
                      </a:r>
                    </a:p>
                  </a:txBody>
                  <a:tcPr marL="19421" marR="19421" marT="19421" marB="19421">
                    <a:lnL>
                      <a:noFill/>
                    </a:lnL>
                    <a:lnR>
                      <a:noFill/>
                    </a:lnR>
                    <a:lnT>
                      <a:noFill/>
                    </a:lnT>
                    <a:lnB>
                      <a:noFill/>
                    </a:lnB>
                  </a:tcPr>
                </a:tc>
                <a:tc>
                  <a:txBody>
                    <a:bodyPr/>
                    <a:lstStyle/>
                    <a:p>
                      <a:pPr algn="ctr" rtl="0"/>
                      <a:r>
                        <a:rPr lang="ru-RU" sz="1100" dirty="0"/>
                        <a:t>1 546</a:t>
                      </a:r>
                    </a:p>
                  </a:txBody>
                  <a:tcPr marL="19421" marR="19421" marT="19421" marB="19421">
                    <a:lnL>
                      <a:noFill/>
                    </a:lnL>
                    <a:lnR>
                      <a:noFill/>
                    </a:lnR>
                    <a:lnT>
                      <a:noFill/>
                    </a:lnT>
                    <a:lnB>
                      <a:noFill/>
                    </a:lnB>
                  </a:tcPr>
                </a:tc>
                <a:tc>
                  <a:txBody>
                    <a:bodyPr/>
                    <a:lstStyle/>
                    <a:p>
                      <a:pPr algn="ctr" rtl="0"/>
                      <a:r>
                        <a:rPr lang="ru-RU" sz="1100" dirty="0"/>
                        <a:t>1 908</a:t>
                      </a:r>
                    </a:p>
                  </a:txBody>
                  <a:tcPr marL="19421" marR="19421" marT="19421" marB="19421">
                    <a:lnL>
                      <a:noFill/>
                    </a:lnL>
                    <a:lnR>
                      <a:noFill/>
                    </a:lnR>
                    <a:lnT>
                      <a:noFill/>
                    </a:lnT>
                    <a:lnB>
                      <a:noFill/>
                    </a:lnB>
                  </a:tcPr>
                </a:tc>
                <a:tc>
                  <a:txBody>
                    <a:bodyPr/>
                    <a:lstStyle/>
                    <a:p>
                      <a:pPr algn="ctr" rtl="0"/>
                      <a:r>
                        <a:rPr lang="ru-RU" sz="1100" dirty="0" smtClean="0"/>
                        <a:t>1629</a:t>
                      </a:r>
                      <a:endParaRPr lang="ru-RU" sz="1100" dirty="0"/>
                    </a:p>
                  </a:txBody>
                  <a:tcPr marL="19421" marR="19421" marT="19421" marB="19421">
                    <a:lnL>
                      <a:noFill/>
                    </a:lnL>
                    <a:lnR>
                      <a:noFill/>
                    </a:lnR>
                    <a:lnT>
                      <a:noFill/>
                    </a:lnT>
                    <a:lnB>
                      <a:noFill/>
                    </a:lnB>
                  </a:tcPr>
                </a:tc>
                <a:tc>
                  <a:txBody>
                    <a:bodyPr/>
                    <a:lstStyle/>
                    <a:p>
                      <a:pPr algn="ctr" rtl="0"/>
                      <a:r>
                        <a:rPr lang="ru-RU" sz="1100" dirty="0" smtClean="0"/>
                        <a:t>1916</a:t>
                      </a:r>
                      <a:endParaRPr lang="ru-RU" sz="1100" dirty="0"/>
                    </a:p>
                  </a:txBody>
                  <a:tcPr marL="19421" marR="19421" marT="19421" marB="19421">
                    <a:lnL>
                      <a:noFill/>
                    </a:lnL>
                    <a:lnR>
                      <a:noFill/>
                    </a:lnR>
                    <a:lnT>
                      <a:noFill/>
                    </a:lnT>
                    <a:lnB>
                      <a:noFill/>
                    </a:lnB>
                  </a:tcPr>
                </a:tc>
                <a:tc>
                  <a:txBody>
                    <a:bodyPr/>
                    <a:lstStyle/>
                    <a:p>
                      <a:pPr algn="ctr" rtl="0"/>
                      <a:r>
                        <a:rPr lang="ru-RU" sz="1100" dirty="0" smtClean="0"/>
                        <a:t>2224</a:t>
                      </a:r>
                      <a:endParaRPr lang="ru-RU" sz="1100" dirty="0"/>
                    </a:p>
                  </a:txBody>
                  <a:tcPr marL="19421" marR="19421" marT="19421" marB="19421">
                    <a:lnL>
                      <a:noFill/>
                    </a:lnL>
                    <a:lnR>
                      <a:noFill/>
                    </a:lnR>
                    <a:lnT>
                      <a:noFill/>
                    </a:lnT>
                    <a:lnB>
                      <a:noFill/>
                    </a:lnB>
                  </a:tcPr>
                </a:tc>
                <a:tc>
                  <a:txBody>
                    <a:bodyPr/>
                    <a:lstStyle/>
                    <a:p>
                      <a:pPr algn="ctr" rtl="0"/>
                      <a:r>
                        <a:rPr lang="ru-RU" sz="1100" kern="1200" dirty="0" smtClean="0">
                          <a:solidFill>
                            <a:schemeClr val="tx1"/>
                          </a:solidFill>
                          <a:latin typeface="+mn-lt"/>
                          <a:ea typeface="+mn-ea"/>
                          <a:cs typeface="+mn-cs"/>
                        </a:rPr>
                        <a:t>2596</a:t>
                      </a:r>
                      <a:endParaRPr lang="ru-RU" sz="1100" kern="1200" dirty="0">
                        <a:solidFill>
                          <a:schemeClr val="tx1"/>
                        </a:solidFill>
                        <a:latin typeface="+mn-lt"/>
                        <a:ea typeface="+mn-ea"/>
                        <a:cs typeface="+mn-cs"/>
                      </a:endParaRPr>
                    </a:p>
                  </a:txBody>
                  <a:tcPr marL="19421" marR="19421" marT="19421" marB="19421">
                    <a:lnL>
                      <a:noFill/>
                    </a:lnL>
                    <a:lnR>
                      <a:noFill/>
                    </a:lnR>
                    <a:lnT>
                      <a:noFill/>
                    </a:lnT>
                    <a:lnB>
                      <a:noFill/>
                    </a:lnB>
                  </a:tcPr>
                </a:tc>
                <a:tc>
                  <a:txBody>
                    <a:bodyPr/>
                    <a:lstStyle/>
                    <a:p>
                      <a:pPr algn="ctr" rtl="0"/>
                      <a:r>
                        <a:rPr lang="ru-RU" sz="1100" dirty="0" smtClean="0"/>
                        <a:t>2985</a:t>
                      </a:r>
                      <a:endParaRPr lang="ru-RU" sz="1100" dirty="0"/>
                    </a:p>
                  </a:txBody>
                  <a:tcPr marL="19421" marR="19421" marT="19421" marB="19421">
                    <a:lnL>
                      <a:noFill/>
                    </a:lnL>
                    <a:lnR>
                      <a:noFill/>
                    </a:lnR>
                    <a:lnT>
                      <a:noFill/>
                    </a:lnT>
                    <a:lnB>
                      <a:noFill/>
                    </a:lnB>
                  </a:tcPr>
                </a:tc>
              </a:tr>
              <a:tr h="345958">
                <a:tc>
                  <a:txBody>
                    <a:bodyPr/>
                    <a:lstStyle/>
                    <a:p>
                      <a:pPr rtl="0"/>
                      <a:r>
                        <a:rPr lang="ru-RU" sz="1100" b="0" dirty="0"/>
                        <a:t>Накладные расходы</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en-US" sz="1100"/>
                        <a:t>4 257</a:t>
                      </a:r>
                    </a:p>
                  </a:txBody>
                  <a:tcPr marL="19421" marR="19421" marT="19421" marB="19421" anchor="b">
                    <a:lnL>
                      <a:noFill/>
                    </a:lnL>
                    <a:lnR>
                      <a:noFill/>
                    </a:lnR>
                    <a:lnT>
                      <a:noFill/>
                    </a:lnT>
                    <a:lnB>
                      <a:noFill/>
                    </a:lnB>
                  </a:tcPr>
                </a:tc>
                <a:tc>
                  <a:txBody>
                    <a:bodyPr/>
                    <a:lstStyle/>
                    <a:p>
                      <a:pPr algn="ctr" rtl="0"/>
                      <a:r>
                        <a:rPr lang="en-US" sz="1100"/>
                        <a:t>4 730</a:t>
                      </a:r>
                    </a:p>
                  </a:txBody>
                  <a:tcPr marL="19421" marR="19421" marT="19421" marB="19421" anchor="b">
                    <a:lnL>
                      <a:noFill/>
                    </a:lnL>
                    <a:lnR>
                      <a:noFill/>
                    </a:lnR>
                    <a:lnT>
                      <a:noFill/>
                    </a:lnT>
                    <a:lnB>
                      <a:noFill/>
                    </a:lnB>
                  </a:tcPr>
                </a:tc>
                <a:tc>
                  <a:txBody>
                    <a:bodyPr/>
                    <a:lstStyle/>
                    <a:p>
                      <a:pPr algn="ctr" rtl="0"/>
                      <a:r>
                        <a:rPr lang="en-US" sz="1100" dirty="0"/>
                        <a:t>5 837</a:t>
                      </a:r>
                    </a:p>
                  </a:txBody>
                  <a:tcPr marL="19421" marR="19421" marT="19421" marB="19421" anchor="b">
                    <a:lnL>
                      <a:noFill/>
                    </a:lnL>
                    <a:lnR>
                      <a:noFill/>
                    </a:lnR>
                    <a:lnT>
                      <a:noFill/>
                    </a:lnT>
                    <a:lnB>
                      <a:noFill/>
                    </a:lnB>
                  </a:tcPr>
                </a:tc>
                <a:tc>
                  <a:txBody>
                    <a:bodyPr/>
                    <a:lstStyle/>
                    <a:p>
                      <a:pPr algn="ctr" rtl="0"/>
                      <a:r>
                        <a:rPr lang="ru-RU" sz="1100" dirty="0" smtClean="0"/>
                        <a:t>6601</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7231</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7855</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8652</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9325</a:t>
                      </a:r>
                      <a:endParaRPr lang="en-US" sz="1100" dirty="0"/>
                    </a:p>
                  </a:txBody>
                  <a:tcPr marL="19421" marR="19421" marT="19421" marB="19421" anchor="b">
                    <a:lnL>
                      <a:noFill/>
                    </a:lnL>
                    <a:lnR>
                      <a:noFill/>
                    </a:lnR>
                    <a:lnT>
                      <a:noFill/>
                    </a:lnT>
                    <a:lnB>
                      <a:noFill/>
                    </a:lnB>
                  </a:tcPr>
                </a:tc>
              </a:tr>
              <a:tr h="288032">
                <a:tc>
                  <a:txBody>
                    <a:bodyPr/>
                    <a:lstStyle/>
                    <a:p>
                      <a:pPr rtl="0"/>
                      <a:r>
                        <a:rPr lang="ru-RU" sz="1100" b="0"/>
                        <a:t>Сметная прибыль</a:t>
                      </a:r>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en-US" sz="1100"/>
                        <a:t>3 101</a:t>
                      </a:r>
                    </a:p>
                  </a:txBody>
                  <a:tcPr marL="19421" marR="19421" marT="19421" marB="19421" anchor="b">
                    <a:lnL>
                      <a:noFill/>
                    </a:lnL>
                    <a:lnR>
                      <a:noFill/>
                    </a:lnR>
                    <a:lnT>
                      <a:noFill/>
                    </a:lnT>
                    <a:lnB>
                      <a:noFill/>
                    </a:lnB>
                  </a:tcPr>
                </a:tc>
                <a:tc>
                  <a:txBody>
                    <a:bodyPr/>
                    <a:lstStyle/>
                    <a:p>
                      <a:pPr algn="ctr" rtl="0"/>
                      <a:r>
                        <a:rPr lang="en-US" sz="1100"/>
                        <a:t>3 445</a:t>
                      </a:r>
                    </a:p>
                  </a:txBody>
                  <a:tcPr marL="19421" marR="19421" marT="19421" marB="19421" anchor="b">
                    <a:lnL>
                      <a:noFill/>
                    </a:lnL>
                    <a:lnR>
                      <a:noFill/>
                    </a:lnR>
                    <a:lnT>
                      <a:noFill/>
                    </a:lnT>
                    <a:lnB>
                      <a:noFill/>
                    </a:lnB>
                  </a:tcPr>
                </a:tc>
                <a:tc>
                  <a:txBody>
                    <a:bodyPr/>
                    <a:lstStyle/>
                    <a:p>
                      <a:pPr algn="ctr" rtl="0"/>
                      <a:r>
                        <a:rPr lang="en-US" sz="1100" dirty="0"/>
                        <a:t>4 252</a:t>
                      </a:r>
                    </a:p>
                  </a:txBody>
                  <a:tcPr marL="19421" marR="19421" marT="19421" marB="19421" anchor="b">
                    <a:lnL>
                      <a:noFill/>
                    </a:lnL>
                    <a:lnR>
                      <a:noFill/>
                    </a:lnR>
                    <a:lnT>
                      <a:noFill/>
                    </a:lnT>
                    <a:lnB>
                      <a:noFill/>
                    </a:lnB>
                  </a:tcPr>
                </a:tc>
                <a:tc>
                  <a:txBody>
                    <a:bodyPr/>
                    <a:lstStyle/>
                    <a:p>
                      <a:pPr algn="ctr" rtl="0"/>
                      <a:r>
                        <a:rPr lang="ru-RU" sz="1100" dirty="0" smtClean="0"/>
                        <a:t>4253</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4659</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5061</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5575</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6008</a:t>
                      </a:r>
                      <a:endParaRPr lang="en-US" sz="1100" dirty="0"/>
                    </a:p>
                  </a:txBody>
                  <a:tcPr marL="19421" marR="19421" marT="19421" marB="19421" anchor="b">
                    <a:lnL>
                      <a:noFill/>
                    </a:lnL>
                    <a:lnR>
                      <a:noFill/>
                    </a:lnR>
                    <a:lnT>
                      <a:noFill/>
                    </a:lnT>
                    <a:lnB>
                      <a:noFill/>
                    </a:lnB>
                  </a:tcPr>
                </a:tc>
              </a:tr>
              <a:tr h="375622">
                <a:tc>
                  <a:txBody>
                    <a:bodyPr/>
                    <a:lstStyle/>
                    <a:p>
                      <a:pPr rtl="0"/>
                      <a:r>
                        <a:rPr lang="ru-RU" sz="1100" b="0" dirty="0"/>
                        <a:t>Итого в ценах 4 кв. </a:t>
                      </a:r>
                      <a:r>
                        <a:rPr lang="ru-RU" sz="1100" b="0" dirty="0" smtClean="0"/>
                        <a:t>2013 </a:t>
                      </a:r>
                      <a:r>
                        <a:rPr lang="ru-RU" sz="1100" b="0" dirty="0"/>
                        <a:t>г. </a:t>
                      </a:r>
                      <a:r>
                        <a:rPr lang="ru-RU" sz="1100" b="0" dirty="0" smtClean="0"/>
                        <a:t>с</a:t>
                      </a:r>
                      <a:r>
                        <a:rPr lang="ru-RU" sz="1100" b="0" baseline="0" dirty="0" smtClean="0"/>
                        <a:t> </a:t>
                      </a:r>
                      <a:r>
                        <a:rPr lang="ru-RU" sz="1100" b="0" dirty="0" smtClean="0"/>
                        <a:t>НДС</a:t>
                      </a:r>
                      <a:endParaRPr lang="ru-RU" sz="1100" b="0" dirty="0"/>
                    </a:p>
                  </a:txBody>
                  <a:tcPr marL="19421" marR="19421" marT="19421" marB="19421" anchor="ctr">
                    <a:lnL>
                      <a:noFill/>
                    </a:lnL>
                    <a:lnR>
                      <a:noFill/>
                    </a:lnR>
                    <a:lnT>
                      <a:noFill/>
                    </a:lnT>
                    <a:lnB>
                      <a:noFill/>
                    </a:lnB>
                  </a:tcPr>
                </a:tc>
                <a:tc>
                  <a:txBody>
                    <a:bodyPr/>
                    <a:lstStyle/>
                    <a:p>
                      <a:pPr algn="ctr" rtl="0"/>
                      <a:r>
                        <a:rPr lang="ru-RU" sz="1100"/>
                        <a:t>руб.</a:t>
                      </a:r>
                    </a:p>
                  </a:txBody>
                  <a:tcPr marL="19421" marR="19421" marT="19421" marB="19421">
                    <a:lnL>
                      <a:noFill/>
                    </a:lnL>
                    <a:lnR>
                      <a:noFill/>
                    </a:lnR>
                    <a:lnT>
                      <a:noFill/>
                    </a:lnT>
                    <a:lnB>
                      <a:noFill/>
                    </a:lnB>
                  </a:tcPr>
                </a:tc>
                <a:tc>
                  <a:txBody>
                    <a:bodyPr/>
                    <a:lstStyle/>
                    <a:p>
                      <a:pPr algn="ctr" rtl="0"/>
                      <a:r>
                        <a:rPr lang="en-US" sz="1100"/>
                        <a:t>14 377</a:t>
                      </a:r>
                    </a:p>
                  </a:txBody>
                  <a:tcPr marL="19421" marR="19421" marT="19421" marB="19421" anchor="b">
                    <a:lnL>
                      <a:noFill/>
                    </a:lnL>
                    <a:lnR>
                      <a:noFill/>
                    </a:lnR>
                    <a:lnT>
                      <a:noFill/>
                    </a:lnT>
                    <a:lnB>
                      <a:noFill/>
                    </a:lnB>
                  </a:tcPr>
                </a:tc>
                <a:tc>
                  <a:txBody>
                    <a:bodyPr/>
                    <a:lstStyle/>
                    <a:p>
                      <a:pPr algn="ctr" rtl="0"/>
                      <a:r>
                        <a:rPr lang="en-US" sz="1100"/>
                        <a:t>15 971</a:t>
                      </a:r>
                    </a:p>
                  </a:txBody>
                  <a:tcPr marL="19421" marR="19421" marT="19421" marB="19421" anchor="b">
                    <a:lnL>
                      <a:noFill/>
                    </a:lnL>
                    <a:lnR>
                      <a:noFill/>
                    </a:lnR>
                    <a:lnT>
                      <a:noFill/>
                    </a:lnT>
                    <a:lnB>
                      <a:noFill/>
                    </a:lnB>
                  </a:tcPr>
                </a:tc>
                <a:tc>
                  <a:txBody>
                    <a:bodyPr/>
                    <a:lstStyle/>
                    <a:p>
                      <a:pPr algn="ctr" rtl="0"/>
                      <a:r>
                        <a:rPr lang="en-US" sz="1100" dirty="0"/>
                        <a:t>19 710</a:t>
                      </a:r>
                    </a:p>
                  </a:txBody>
                  <a:tcPr marL="19421" marR="19421" marT="19421" marB="19421" anchor="b">
                    <a:lnL>
                      <a:noFill/>
                    </a:lnL>
                    <a:lnR>
                      <a:noFill/>
                    </a:lnR>
                    <a:lnT>
                      <a:noFill/>
                    </a:lnT>
                    <a:lnB>
                      <a:noFill/>
                    </a:lnB>
                  </a:tcPr>
                </a:tc>
                <a:tc>
                  <a:txBody>
                    <a:bodyPr/>
                    <a:lstStyle/>
                    <a:p>
                      <a:pPr algn="ctr" rtl="0"/>
                      <a:r>
                        <a:rPr lang="ru-RU" sz="1100" dirty="0" smtClean="0"/>
                        <a:t>27877</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31141</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34473</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38664</a:t>
                      </a:r>
                      <a:endParaRPr lang="en-US" sz="1100" dirty="0"/>
                    </a:p>
                  </a:txBody>
                  <a:tcPr marL="19421" marR="19421" marT="19421" marB="19421" anchor="b">
                    <a:lnL>
                      <a:noFill/>
                    </a:lnL>
                    <a:lnR>
                      <a:noFill/>
                    </a:lnR>
                    <a:lnT>
                      <a:noFill/>
                    </a:lnT>
                    <a:lnB>
                      <a:noFill/>
                    </a:lnB>
                  </a:tcPr>
                </a:tc>
                <a:tc>
                  <a:txBody>
                    <a:bodyPr/>
                    <a:lstStyle/>
                    <a:p>
                      <a:pPr algn="ctr" rtl="0"/>
                      <a:r>
                        <a:rPr lang="ru-RU" sz="1100" dirty="0" smtClean="0"/>
                        <a:t>42573</a:t>
                      </a:r>
                      <a:endParaRPr lang="en-US" sz="1100" dirty="0"/>
                    </a:p>
                  </a:txBody>
                  <a:tcPr marL="19421" marR="19421" marT="19421" marB="19421" anchor="b">
                    <a:lnL>
                      <a:noFill/>
                    </a:lnL>
                    <a:lnR>
                      <a:noFill/>
                    </a:lnR>
                    <a:lnT>
                      <a:noFill/>
                    </a:lnT>
                    <a:lnB>
                      <a:noFill/>
                    </a:lnB>
                  </a:tcPr>
                </a:tc>
              </a:tr>
              <a:tr h="375622">
                <a:tc>
                  <a:txBody>
                    <a:bodyPr/>
                    <a:lstStyle/>
                    <a:p>
                      <a:pPr rtl="0"/>
                      <a:r>
                        <a:rPr lang="ru-RU" sz="1100" b="0" baseline="0" dirty="0" smtClean="0"/>
                        <a:t>Общая стоимость песка для подсыпки. 1м3=1000р. (</a:t>
                      </a:r>
                      <a:r>
                        <a:rPr lang="en-US" sz="1100" b="0" baseline="0" dirty="0" smtClean="0"/>
                        <a:t>V=2D</a:t>
                      </a:r>
                      <a:r>
                        <a:rPr lang="ru-RU" sz="1100" b="0" baseline="0" dirty="0" smtClean="0"/>
                        <a:t>х2</a:t>
                      </a:r>
                      <a:r>
                        <a:rPr lang="en-US" sz="1100" b="0" baseline="0" dirty="0" smtClean="0"/>
                        <a:t>D </a:t>
                      </a:r>
                      <a:r>
                        <a:rPr lang="ru-RU" sz="1100" b="0" baseline="0" dirty="0" smtClean="0"/>
                        <a:t>х0,1)</a:t>
                      </a:r>
                      <a:endParaRPr lang="ru-RU" sz="1100" b="0" dirty="0"/>
                    </a:p>
                  </a:txBody>
                  <a:tcPr marL="19421" marR="19421" marT="19421" marB="19421" anchor="ctr">
                    <a:lnL>
                      <a:noFill/>
                    </a:lnL>
                    <a:lnR>
                      <a:noFill/>
                    </a:lnR>
                    <a:lnT>
                      <a:noFill/>
                    </a:lnT>
                    <a:lnB>
                      <a:noFill/>
                    </a:lnB>
                  </a:tcPr>
                </a:tc>
                <a:tc>
                  <a:txBody>
                    <a:bodyPr/>
                    <a:lstStyle/>
                    <a:p>
                      <a:pPr algn="ctr" rtl="0"/>
                      <a:r>
                        <a:rPr lang="ru-RU" sz="1100" dirty="0" smtClean="0"/>
                        <a:t>руб.</a:t>
                      </a:r>
                      <a:endParaRPr lang="ru-RU" sz="1100" dirty="0"/>
                    </a:p>
                  </a:txBody>
                  <a:tcPr marL="19421" marR="19421" marT="19421" marB="19421" anchor="ctr">
                    <a:lnL>
                      <a:noFill/>
                    </a:lnL>
                    <a:lnR>
                      <a:noFill/>
                    </a:lnR>
                    <a:lnT>
                      <a:noFill/>
                    </a:lnT>
                    <a:lnB>
                      <a:noFill/>
                    </a:lnB>
                  </a:tcPr>
                </a:tc>
                <a:tc>
                  <a:txBody>
                    <a:bodyPr/>
                    <a:lstStyle/>
                    <a:p>
                      <a:pPr algn="ctr" rtl="0"/>
                      <a:r>
                        <a:rPr lang="ru-RU" sz="1100" dirty="0" smtClean="0"/>
                        <a:t>4 900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6 400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10 000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14 400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19 600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25 600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32 400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40 </a:t>
                      </a:r>
                      <a:r>
                        <a:rPr lang="ru-RU" sz="1100" baseline="0" dirty="0" smtClean="0"/>
                        <a:t>000</a:t>
                      </a:r>
                      <a:endParaRPr lang="en-US" sz="1100" dirty="0"/>
                    </a:p>
                  </a:txBody>
                  <a:tcPr marL="19421" marR="19421" marT="19421" marB="19421" anchor="ctr">
                    <a:lnL>
                      <a:noFill/>
                    </a:lnL>
                    <a:lnR>
                      <a:noFill/>
                    </a:lnR>
                    <a:lnT>
                      <a:noFill/>
                    </a:lnT>
                    <a:lnB>
                      <a:noFill/>
                    </a:lnB>
                  </a:tcPr>
                </a:tc>
              </a:tr>
              <a:tr h="375622">
                <a:tc>
                  <a:txBody>
                    <a:bodyPr/>
                    <a:lstStyle/>
                    <a:p>
                      <a:pPr rtl="0"/>
                      <a:r>
                        <a:rPr lang="ru-RU" sz="1100" b="0" dirty="0" smtClean="0"/>
                        <a:t>Ориентировочная</a:t>
                      </a:r>
                      <a:r>
                        <a:rPr lang="ru-RU" sz="1100" b="0" baseline="0" dirty="0" smtClean="0"/>
                        <a:t>  с</a:t>
                      </a:r>
                      <a:r>
                        <a:rPr lang="ru-RU" sz="1100" b="0" dirty="0" smtClean="0"/>
                        <a:t>тоимость </a:t>
                      </a:r>
                      <a:r>
                        <a:rPr lang="ru-RU" sz="1100" b="0" dirty="0" err="1" smtClean="0"/>
                        <a:t>ж.б</a:t>
                      </a:r>
                      <a:r>
                        <a:rPr lang="ru-RU" sz="1100" b="0" dirty="0" smtClean="0"/>
                        <a:t>. опор на поворотах ( на</a:t>
                      </a:r>
                      <a:r>
                        <a:rPr lang="ru-RU" sz="1100" b="0" baseline="0" dirty="0" smtClean="0"/>
                        <a:t> 100м трубы 5 поворотов, </a:t>
                      </a:r>
                      <a:r>
                        <a:rPr lang="en-US" sz="1100" b="0" baseline="0" dirty="0" smtClean="0"/>
                        <a:t>V=1D) </a:t>
                      </a:r>
                      <a:r>
                        <a:rPr lang="ru-RU" sz="1100" b="0" baseline="0" dirty="0" smtClean="0"/>
                        <a:t>Ж.Б. с работой 1м3=15 000р.</a:t>
                      </a:r>
                      <a:endParaRPr lang="ru-RU" sz="1100" b="0" dirty="0"/>
                    </a:p>
                  </a:txBody>
                  <a:tcPr marL="19421" marR="19421" marT="19421" marB="19421" anchor="ctr">
                    <a:lnL>
                      <a:noFill/>
                    </a:lnL>
                    <a:lnR>
                      <a:noFill/>
                    </a:lnR>
                    <a:lnT>
                      <a:noFill/>
                    </a:lnT>
                    <a:lnB>
                      <a:noFill/>
                    </a:lnB>
                  </a:tcPr>
                </a:tc>
                <a:tc>
                  <a:txBody>
                    <a:bodyPr/>
                    <a:lstStyle/>
                    <a:p>
                      <a:pPr algn="ctr" rtl="0"/>
                      <a:r>
                        <a:rPr lang="ru-RU" sz="1100" dirty="0" smtClean="0"/>
                        <a:t>руб.</a:t>
                      </a:r>
                      <a:endParaRPr lang="ru-RU" sz="1100" dirty="0"/>
                    </a:p>
                  </a:txBody>
                  <a:tcPr marL="19421" marR="19421" marT="19421" marB="19421" anchor="ctr">
                    <a:lnL>
                      <a:noFill/>
                    </a:lnL>
                    <a:lnR>
                      <a:noFill/>
                    </a:lnR>
                    <a:lnT>
                      <a:noFill/>
                    </a:lnT>
                    <a:lnB>
                      <a:noFill/>
                    </a:lnB>
                  </a:tcPr>
                </a:tc>
                <a:tc>
                  <a:txBody>
                    <a:bodyPr/>
                    <a:lstStyle/>
                    <a:p>
                      <a:pPr algn="ctr" rtl="0"/>
                      <a:r>
                        <a:rPr lang="ru-RU" sz="1100" dirty="0" smtClean="0"/>
                        <a:t>26 250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30 000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37 500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45 000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52 500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60 000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67 500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75 000</a:t>
                      </a:r>
                      <a:endParaRPr lang="en-US" sz="1100" dirty="0"/>
                    </a:p>
                  </a:txBody>
                  <a:tcPr marL="19421" marR="19421" marT="19421" marB="19421" anchor="ctr">
                    <a:lnL>
                      <a:noFill/>
                    </a:lnL>
                    <a:lnR>
                      <a:noFill/>
                    </a:lnR>
                    <a:lnT>
                      <a:noFill/>
                    </a:lnT>
                    <a:lnB>
                      <a:noFill/>
                    </a:lnB>
                  </a:tcPr>
                </a:tc>
              </a:tr>
              <a:tr h="375622">
                <a:tc>
                  <a:txBody>
                    <a:bodyPr/>
                    <a:lstStyle/>
                    <a:p>
                      <a:pPr rtl="0"/>
                      <a:r>
                        <a:rPr lang="ru-RU" sz="1100" b="0" dirty="0" smtClean="0"/>
                        <a:t>Итого:</a:t>
                      </a:r>
                      <a:endParaRPr lang="ru-RU" sz="1100" b="0" dirty="0"/>
                    </a:p>
                  </a:txBody>
                  <a:tcPr marL="19421" marR="19421" marT="19421" marB="19421" anchor="ctr">
                    <a:lnL>
                      <a:noFill/>
                    </a:lnL>
                    <a:lnR>
                      <a:noFill/>
                    </a:lnR>
                    <a:lnT>
                      <a:noFill/>
                    </a:lnT>
                    <a:lnB>
                      <a:noFill/>
                    </a:lnB>
                  </a:tcPr>
                </a:tc>
                <a:tc>
                  <a:txBody>
                    <a:bodyPr/>
                    <a:lstStyle/>
                    <a:p>
                      <a:pPr algn="ctr" rtl="0"/>
                      <a:r>
                        <a:rPr lang="ru-RU" sz="1100" dirty="0" smtClean="0"/>
                        <a:t>руб.</a:t>
                      </a:r>
                      <a:endParaRPr lang="ru-RU" sz="1100" dirty="0"/>
                    </a:p>
                  </a:txBody>
                  <a:tcPr marL="19421" marR="19421" marT="19421" marB="19421" anchor="ctr">
                    <a:lnL>
                      <a:noFill/>
                    </a:lnL>
                    <a:lnR>
                      <a:noFill/>
                    </a:lnR>
                    <a:lnT>
                      <a:noFill/>
                    </a:lnT>
                    <a:lnB>
                      <a:noFill/>
                    </a:lnB>
                  </a:tcPr>
                </a:tc>
                <a:tc>
                  <a:txBody>
                    <a:bodyPr/>
                    <a:lstStyle/>
                    <a:p>
                      <a:pPr algn="ctr" rtl="0"/>
                      <a:r>
                        <a:rPr lang="ru-RU" sz="1100" dirty="0" smtClean="0"/>
                        <a:t>45527</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52371</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67210</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87277</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103241</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120073</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138564</a:t>
                      </a:r>
                      <a:endParaRPr lang="en-US" sz="1100" dirty="0"/>
                    </a:p>
                  </a:txBody>
                  <a:tcPr marL="19421" marR="19421" marT="19421" marB="19421" anchor="ctr">
                    <a:lnL>
                      <a:noFill/>
                    </a:lnL>
                    <a:lnR>
                      <a:noFill/>
                    </a:lnR>
                    <a:lnT>
                      <a:noFill/>
                    </a:lnT>
                    <a:lnB>
                      <a:noFill/>
                    </a:lnB>
                  </a:tcPr>
                </a:tc>
                <a:tc>
                  <a:txBody>
                    <a:bodyPr/>
                    <a:lstStyle/>
                    <a:p>
                      <a:pPr algn="ctr" rtl="0"/>
                      <a:r>
                        <a:rPr lang="ru-RU" sz="1100" dirty="0" smtClean="0"/>
                        <a:t>157573</a:t>
                      </a:r>
                      <a:endParaRPr lang="en-US" sz="1100" dirty="0"/>
                    </a:p>
                  </a:txBody>
                  <a:tcPr marL="19421" marR="19421" marT="19421" marB="19421" anchor="ctr">
                    <a:lnL>
                      <a:noFill/>
                    </a:lnL>
                    <a:lnR>
                      <a:noFill/>
                    </a:lnR>
                    <a:lnT>
                      <a:noFill/>
                    </a:lnT>
                    <a:lnB>
                      <a:noFill/>
                    </a:lnB>
                  </a:tcPr>
                </a:tc>
              </a:tr>
            </a:tbl>
          </a:graphicData>
        </a:graphic>
      </p:graphicFrame>
    </p:spTree>
    <p:extLst>
      <p:ext uri="{BB962C8B-B14F-4D97-AF65-F5344CB8AC3E}">
        <p14:creationId xmlns:p14="http://schemas.microsoft.com/office/powerpoint/2010/main" val="450301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dirty="0" smtClean="0"/>
              <a:t>Выводы</a:t>
            </a:r>
            <a:endParaRPr lang="ru-RU" dirty="0"/>
          </a:p>
        </p:txBody>
      </p:sp>
      <p:sp>
        <p:nvSpPr>
          <p:cNvPr id="3" name="Содержимое 2"/>
          <p:cNvSpPr>
            <a:spLocks noGrp="1"/>
          </p:cNvSpPr>
          <p:nvPr>
            <p:ph idx="1"/>
          </p:nvPr>
        </p:nvSpPr>
        <p:spPr>
          <a:xfrm>
            <a:off x="142844" y="1142984"/>
            <a:ext cx="8786874" cy="5357850"/>
          </a:xfrm>
        </p:spPr>
        <p:txBody>
          <a:bodyPr>
            <a:normAutofit fontScale="32500" lnSpcReduction="20000"/>
          </a:bodyPr>
          <a:lstStyle/>
          <a:p>
            <a:r>
              <a:rPr lang="ru-RU" sz="4900" dirty="0" smtClean="0"/>
              <a:t>1. Учитывая объективную необходимость строительства новых </a:t>
            </a:r>
            <a:r>
              <a:rPr lang="ru-RU" sz="4900" dirty="0" err="1" smtClean="0"/>
              <a:t>водоводных</a:t>
            </a:r>
            <a:r>
              <a:rPr lang="ru-RU" sz="4900" dirty="0" smtClean="0"/>
              <a:t> систем питьевого снабжения и реконструкции выработавших свой ресурс, угрожающих своим технологическим и экологическим состоянием, с учётом новых технологий, материалов, применяемых в трубной промышленности и условий эксплуатации, необходимо рекомендовать закладывать в проектные решения применение пластиковых труб на диаметрах менее 500мм и давлении до 10кг/см</a:t>
            </a:r>
            <a:r>
              <a:rPr lang="ru-RU" sz="4900" baseline="30000" dirty="0" smtClean="0"/>
              <a:t>2</a:t>
            </a:r>
            <a:r>
              <a:rPr lang="ru-RU" sz="4900" dirty="0" smtClean="0"/>
              <a:t> технологически и экономически целесообразно применять пластиковые трубы широко представленные на рынке.</a:t>
            </a:r>
          </a:p>
          <a:p>
            <a:r>
              <a:rPr lang="ru-RU" sz="4900" dirty="0" smtClean="0"/>
              <a:t>2. Для безнапорной канализации и ливневых систем соответствуют гофрированные двухслойные трубы типа КОРСИС, производимые лидером в России по применению новейших технологий </a:t>
            </a:r>
            <a:r>
              <a:rPr lang="ru-RU" sz="4900" dirty="0" err="1" smtClean="0"/>
              <a:t>пройзводства</a:t>
            </a:r>
            <a:r>
              <a:rPr lang="ru-RU" sz="4900" dirty="0" smtClean="0"/>
              <a:t> труб - группой «</a:t>
            </a:r>
            <a:r>
              <a:rPr lang="ru-RU" sz="4900" dirty="0" err="1" smtClean="0"/>
              <a:t>Полипластик</a:t>
            </a:r>
            <a:r>
              <a:rPr lang="ru-RU" sz="4900" dirty="0" smtClean="0"/>
              <a:t>», которой освоено производство полиэтиленовых гофрированные двухслойных труб типа КОРСИС для канализации диаметром до 2000мм. Это принципиально новый российский продукт более легкий по сравнению с традиционной полиэтиленовой трубой и при этом обладающий лучшими характеристиками, как по кольцевой, так и по продольной жесткости и самая низкая стоимость одного погонного метра труб. Геометрическая форма профиля ее стенки обеспечивает высокую сопротивляемость деформации. Преимущества таких труб очевидны: это простой и быстрый монтаж, легкая транспортировка, высокая стойкость к истиранию, долговременная герметичность соединений, хорошие, длительно обеспечиваемые гидравлические характеристики. Высокая гибкость трубы позволяет сравнительно легче обходить препятствия при прокладке трубопровода. Одним из важнейших преимуществ труб типа КОРСИС является возможность их соединения с помощью сварки благодаря достаточной толщине стенки и расстоянию между гофрами. Также возможно соединение муфтовым и раструбным способом. </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normAutofit fontScale="47500" lnSpcReduction="20000"/>
          </a:bodyPr>
          <a:lstStyle/>
          <a:p>
            <a:r>
              <a:rPr lang="ru-RU" dirty="0" smtClean="0"/>
              <a:t>3. Существующая отечественная и зарубежная практика строительства и эксплуатации трубопроводов подтверждает следующее:</a:t>
            </a:r>
          </a:p>
          <a:p>
            <a:r>
              <a:rPr lang="ru-RU" dirty="0" smtClean="0"/>
              <a:t>классическая стальная или труб ВЧШГ трубопроводная система наиболее безопасна для здоровья человека, а процессы ее деградации (химическая или электрическая коррозия) достаточно изучены и решаемы;</a:t>
            </a:r>
          </a:p>
          <a:p>
            <a:r>
              <a:rPr lang="ru-RU" dirty="0" smtClean="0"/>
              <a:t>современные технологии нанесения внешней как 2-х и 3-х </a:t>
            </a:r>
            <a:r>
              <a:rPr lang="ru-RU" dirty="0" err="1" smtClean="0"/>
              <a:t>слойной</a:t>
            </a:r>
            <a:r>
              <a:rPr lang="ru-RU" dirty="0" smtClean="0"/>
              <a:t> изоляции на основе </a:t>
            </a:r>
            <a:r>
              <a:rPr lang="ru-RU" dirty="0" err="1" smtClean="0"/>
              <a:t>экструдированных</a:t>
            </a:r>
            <a:r>
              <a:rPr lang="ru-RU" dirty="0" smtClean="0"/>
              <a:t> полимерных композиций, так и внутренней на основе эпоксидных композиций, в заводских условиях обеспечивают сохранение магистральным стальным водоводом первоначальных, природных свойств питьевой воды от источника до потребителя в течение длительного срока эксплуатации водовода — 40 и более лет.</a:t>
            </a:r>
          </a:p>
          <a:p>
            <a:r>
              <a:rPr lang="ru-RU" dirty="0" smtClean="0"/>
              <a:t>Использующиеся методы дезинфекции воды в стальном водоводе наиболее изучены и проверены на практике и безопасны для здоровья людей.</a:t>
            </a:r>
          </a:p>
          <a:p>
            <a:r>
              <a:rPr lang="ru-RU" dirty="0" smtClean="0"/>
              <a:t>Магистральный водовод диаметром от 500мм до 1420мм, построенный из стальной трубы с применением низколегированных сталей с внутренней и внешней изоляцией, нанесённой в заводских условиях, способен выдерживать любое загрязнение жизнедеятельности человека, кроме радиоактивного (в этом случае полиэтилен вообще подвержен быстрому разрушению), что обеспечит сохранность питьевой воды и жизнедеятельность потребляющего региона. Пропускная способность сварного стального магистрального водовода имеет значительный резерв в случае необходимости увеличения объёма подачи воды на перспективу развития экономики и роста населения. Потребуется только замена насосного оборудования или подключения дополнительного.</a:t>
            </a:r>
          </a:p>
          <a:p>
            <a:r>
              <a:rPr lang="ru-RU" dirty="0" smtClean="0"/>
              <a:t>Пропускная способность сварного стального магистрального водовода имеет значительный резерв до 60 кг/см</a:t>
            </a:r>
            <a:r>
              <a:rPr lang="ru-RU" baseline="30000" dirty="0" smtClean="0"/>
              <a:t>2 </a:t>
            </a:r>
            <a:r>
              <a:rPr lang="ru-RU" dirty="0" smtClean="0"/>
              <a:t>(стальная труба Д 820 </a:t>
            </a:r>
            <a:r>
              <a:rPr lang="ru-RU" dirty="0" err="1" smtClean="0"/>
              <a:t>х</a:t>
            </a:r>
            <a:r>
              <a:rPr lang="ru-RU" dirty="0" smtClean="0"/>
              <a:t> 8мм Гост 10706,20295-85сталь 17 г1с имеет заводское гарантированное </a:t>
            </a:r>
            <a:r>
              <a:rPr lang="ru-RU" dirty="0" err="1" smtClean="0"/>
              <a:t>гидроиспытание</a:t>
            </a:r>
            <a:r>
              <a:rPr lang="ru-RU" dirty="0" smtClean="0"/>
              <a:t> 130 кг/см</a:t>
            </a:r>
            <a:r>
              <a:rPr lang="ru-RU" baseline="30000" dirty="0" smtClean="0"/>
              <a:t>2</a:t>
            </a:r>
            <a:r>
              <a:rPr lang="ru-RU" dirty="0" smtClean="0"/>
              <a:t>.) в случае необходимости увеличения объема подачи воды на перспективу развития экономики и роста населения потребуется только замена насосного оборудования, запорно-регулирующей арматуры и регуляторов давления. </a:t>
            </a:r>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90"/>
            <a:ext cx="8229600" cy="571480"/>
          </a:xfrm>
        </p:spPr>
        <p:txBody>
          <a:bodyPr>
            <a:normAutofit/>
          </a:bodyPr>
          <a:lstStyle/>
          <a:p>
            <a:r>
              <a:rPr lang="ru-RU" sz="3100" dirty="0" smtClean="0"/>
              <a:t>Стоимость труб сильно зависит от материала</a:t>
            </a:r>
            <a:endParaRPr lang="ru-RU" dirty="0"/>
          </a:p>
        </p:txBody>
      </p:sp>
      <p:sp>
        <p:nvSpPr>
          <p:cNvPr id="6" name="TextBox 5"/>
          <p:cNvSpPr txBox="1"/>
          <p:nvPr/>
        </p:nvSpPr>
        <p:spPr>
          <a:xfrm>
            <a:off x="357158" y="1071546"/>
            <a:ext cx="8429684" cy="5693866"/>
          </a:xfrm>
          <a:prstGeom prst="rect">
            <a:avLst/>
          </a:prstGeom>
          <a:noFill/>
        </p:spPr>
        <p:txBody>
          <a:bodyPr wrap="square" rtlCol="0">
            <a:spAutoFit/>
          </a:bodyPr>
          <a:lstStyle/>
          <a:p>
            <a:r>
              <a:rPr lang="ru-RU" sz="1400" dirty="0" smtClean="0"/>
              <a:t>В процессе строительства трубопровода из труб с раструбными соединениями обязательно  применение песчаной постели с минимальной толщиной не менее 40см. Устройство траншеи в соответствии со СНИП 3.02.01-87 для сварных трубопроводов должны разрабатываться из расчёта D+ 0,2 — 0,5м, при раструбном и фланцевом D+ 0,6 — 1,4 м, соответственно объём земляных работ при раструбном соединении может возрасти на 40-100% в зависимости от диаметра. Укладку отдельных участков заглубленного (стеклопластик или чугун ВЧШГ) трубопровода необходимо проводить через минимальные временные интервалы, чтобы упростить проблемы материального обеспечения и контроля качества. </a:t>
            </a:r>
          </a:p>
          <a:p>
            <a:endParaRPr lang="ru-RU" sz="1400" dirty="0" smtClean="0"/>
          </a:p>
          <a:p>
            <a:r>
              <a:rPr lang="ru-RU" sz="1400" dirty="0" smtClean="0"/>
              <a:t>Конструкция стенки траншеи зависит от типа почвы (стабильная, не стабильная или др.). При стабильной почве стенка траншеи может быть сделана вертикально от дна к верхней части трубы без использования усиления или шпунтовой стенки. Труба укладывается на подложку (основание) и должна быть засыпана грунтом, как показано на рисунке. </a:t>
            </a:r>
          </a:p>
          <a:p>
            <a:endParaRPr lang="ru-RU" sz="1400" dirty="0" smtClean="0"/>
          </a:p>
          <a:p>
            <a:r>
              <a:rPr lang="ru-RU" sz="1400" dirty="0" smtClean="0"/>
              <a:t>Трубы из стеклопластика и чугуна ВЧШГ целесообразно применять в условиях глубокого залегания в земле когда нужна большая кольцевая жесткость и подготовлено основание из песчаной постели такие условия присутствуют в случае прокладки коммуникаций в городских условиях. Необходимо отметить что при строительстве водопроводов в случае применения новых материалов в соответствии со </a:t>
            </a:r>
            <a:r>
              <a:rPr lang="ru-RU" sz="1400" dirty="0" err="1" smtClean="0"/>
              <a:t>СниП</a:t>
            </a:r>
            <a:r>
              <a:rPr lang="ru-RU" sz="1400" dirty="0" smtClean="0"/>
              <a:t> 02.04.02-84 необходимо обеспечить наличие обученного персонала в аварийно-диспетчерской службе эксплуатирующей в дальнейшем организации, передачу технологий ремонта и наличие аварийного запаса труб. Сварной стальной или пластиковый водовод наиболее безопасен в эксплуатации в условиях возможных геологических и механических нагрузок в зонах повышенной сейсмичности, каким является Краснодарский край, в случае обводненных почв или затопления водой траншей во время строительства нет опасности всплытия и разъединения труб. </a:t>
            </a:r>
          </a:p>
          <a:p>
            <a:r>
              <a:rPr lang="ru-RU" sz="1400" dirty="0" smtClean="0"/>
              <a:t/>
            </a:r>
            <a:br>
              <a:rPr lang="ru-RU" sz="1400" dirty="0" smtClean="0"/>
            </a:br>
            <a:endParaRPr lang="ru-RU" sz="1400" dirty="0" smtClean="0"/>
          </a:p>
          <a:p>
            <a:endParaRPr lang="ru-RU"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7"/>
            <a:ext cx="8229600" cy="5286412"/>
          </a:xfrm>
        </p:spPr>
        <p:txBody>
          <a:bodyPr>
            <a:normAutofit fontScale="47500" lnSpcReduction="20000"/>
          </a:bodyPr>
          <a:lstStyle/>
          <a:p>
            <a:r>
              <a:rPr lang="ru-RU" sz="3400" dirty="0" smtClean="0"/>
              <a:t>По результатам государственного мониторинга водных объектов, воды таких основных рек как: Волга, Дон, Кубань, Лена, Обь, Печора — относятся к категории «загрязнённые».</a:t>
            </a:r>
            <a:r>
              <a:rPr lang="ru-RU" sz="3400" baseline="30000" dirty="0" smtClean="0"/>
              <a:t>1 </a:t>
            </a:r>
            <a:r>
              <a:rPr lang="ru-RU" sz="3400" dirty="0" smtClean="0"/>
              <a:t>Аварийные разливы и техногенные катастрофы, в результате которых в воду попадает значительное количество нефтепродуктов, стоков химических производств, способствуют загрязнению водных ресурсов. </a:t>
            </a:r>
          </a:p>
          <a:p>
            <a:r>
              <a:rPr lang="ru-RU" sz="3400" dirty="0" smtClean="0"/>
              <a:t>Физико-химические и биохимические процессы, происходящие на границах раздела: вода — стенка трубы, изготавливаемая из различных материалов, по настоящее время являются объектом изучения. Знание и грамотное использование положительных качеств конструктивных материалов труб, учет их недостатков и положительных свойств — позволяют проектировать и прокладывать надежные и экологически безопасные сети водоснабжения, с учетом реальных местных условий.</a:t>
            </a:r>
          </a:p>
          <a:p>
            <a:r>
              <a:rPr lang="ru-RU" sz="3400" dirty="0" smtClean="0"/>
              <a:t>В настоящее время, научным миром пристально изучается тема диффузионной проницаемости полимерных труб, которые за последнее время нашли широкое применение в системах водоснабжения. Диффузионные процессы — это процессы установления равновесия концентраций веществ в системе: вода — стенка трубы — </a:t>
            </a:r>
            <a:r>
              <a:rPr lang="ru-RU" sz="3400" dirty="0" err="1" smtClean="0"/>
              <a:t>затрубное</a:t>
            </a:r>
            <a:r>
              <a:rPr lang="ru-RU" sz="3400" dirty="0" smtClean="0"/>
              <a:t> пространство</a:t>
            </a:r>
          </a:p>
          <a:p>
            <a:r>
              <a:rPr lang="ru-RU" sz="3400" dirty="0" smtClean="0"/>
              <a:t>В результате установлено, что стенка полимерной трубы проницаема, а интенсивность проницаемости зависит от химической структуры используемого полимера, степени его полимеризации, а также от химической активности молекул и концентрации проникающего вещества.</a:t>
            </a:r>
          </a:p>
          <a:p>
            <a:r>
              <a:rPr lang="ru-RU" sz="3400" dirty="0" smtClean="0"/>
              <a:t>Установлено, что наибольшей проницаемостью полимерных труб обладают вещества ароматических и алифатических углеводов, а также отдельных органических химикалий, что приводит к недопустимому загрязнению воды и негативным последствиям для здоровья населения.</a:t>
            </a:r>
          </a:p>
          <a:p>
            <a:endParaRPr lang="ru-RU" dirty="0" smtClean="0"/>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ru-RU" sz="2400" dirty="0" smtClean="0"/>
              <a:t>Зависимость стоимости труб от материала</a:t>
            </a:r>
            <a:endParaRPr lang="ru-RU" sz="2400" dirty="0"/>
          </a:p>
        </p:txBody>
      </p:sp>
      <p:graphicFrame>
        <p:nvGraphicFramePr>
          <p:cNvPr id="9" name="Таблица 8"/>
          <p:cNvGraphicFramePr>
            <a:graphicFrameLocks noGrp="1"/>
          </p:cNvGraphicFramePr>
          <p:nvPr>
            <p:extLst>
              <p:ext uri="{D42A27DB-BD31-4B8C-83A1-F6EECF244321}">
                <p14:modId xmlns:p14="http://schemas.microsoft.com/office/powerpoint/2010/main" val="2095833891"/>
              </p:ext>
            </p:extLst>
          </p:nvPr>
        </p:nvGraphicFramePr>
        <p:xfrm>
          <a:off x="714348" y="1000108"/>
          <a:ext cx="7786742" cy="5747311"/>
        </p:xfrm>
        <a:graphic>
          <a:graphicData uri="http://schemas.openxmlformats.org/drawingml/2006/table">
            <a:tbl>
              <a:tblPr/>
              <a:tblGrid>
                <a:gridCol w="940602"/>
                <a:gridCol w="559598"/>
                <a:gridCol w="845349"/>
                <a:gridCol w="1619262"/>
                <a:gridCol w="1654980"/>
                <a:gridCol w="2166951"/>
              </a:tblGrid>
              <a:tr h="473583">
                <a:tc>
                  <a:txBody>
                    <a:bodyPr/>
                    <a:lstStyle/>
                    <a:p>
                      <a:pPr algn="ctr" rtl="0"/>
                      <a:r>
                        <a:rPr lang="ru-RU" sz="1200" b="1" dirty="0"/>
                        <a:t>Диаметр нар.</a:t>
                      </a:r>
                    </a:p>
                  </a:txBody>
                  <a:tcPr marL="25815" marR="25815" marT="25815" marB="25815" anchor="ctr">
                    <a:lnL>
                      <a:noFill/>
                    </a:lnL>
                    <a:lnR>
                      <a:noFill/>
                    </a:lnR>
                    <a:lnT>
                      <a:noFill/>
                    </a:lnT>
                    <a:lnB>
                      <a:noFill/>
                    </a:lnB>
                  </a:tcPr>
                </a:tc>
                <a:tc>
                  <a:txBody>
                    <a:bodyPr/>
                    <a:lstStyle/>
                    <a:p>
                      <a:pPr algn="ctr" rtl="0"/>
                      <a:r>
                        <a:rPr lang="ru-RU" sz="1200" b="1"/>
                        <a:t>Стенка</a:t>
                      </a:r>
                    </a:p>
                  </a:txBody>
                  <a:tcPr marL="25815" marR="25815" marT="25815" marB="25815" anchor="ctr">
                    <a:lnL>
                      <a:noFill/>
                    </a:lnL>
                    <a:lnR>
                      <a:noFill/>
                    </a:lnR>
                    <a:lnT>
                      <a:noFill/>
                    </a:lnT>
                    <a:lnB>
                      <a:noFill/>
                    </a:lnB>
                  </a:tcPr>
                </a:tc>
                <a:tc>
                  <a:txBody>
                    <a:bodyPr/>
                    <a:lstStyle/>
                    <a:p>
                      <a:pPr algn="ctr" rtl="0"/>
                      <a:r>
                        <a:rPr lang="ru-RU" sz="1200" b="1"/>
                        <a:t>Диаметр вн.</a:t>
                      </a:r>
                    </a:p>
                  </a:txBody>
                  <a:tcPr marL="25815" marR="25815" marT="25815" marB="25815" anchor="ctr">
                    <a:lnL>
                      <a:noFill/>
                    </a:lnL>
                    <a:lnR>
                      <a:noFill/>
                    </a:lnR>
                    <a:lnT>
                      <a:noFill/>
                    </a:lnT>
                    <a:lnB>
                      <a:noFill/>
                    </a:lnB>
                  </a:tcPr>
                </a:tc>
                <a:tc>
                  <a:txBody>
                    <a:bodyPr/>
                    <a:lstStyle/>
                    <a:p>
                      <a:pPr algn="ctr" rtl="0"/>
                      <a:r>
                        <a:rPr lang="ru-RU" sz="1200" b="1"/>
                        <a:t>материал</a:t>
                      </a:r>
                    </a:p>
                  </a:txBody>
                  <a:tcPr marL="25815" marR="25815" marT="25815" marB="25815" anchor="ctr">
                    <a:lnL>
                      <a:noFill/>
                    </a:lnL>
                    <a:lnR>
                      <a:noFill/>
                    </a:lnR>
                    <a:lnT>
                      <a:noFill/>
                    </a:lnT>
                    <a:lnB>
                      <a:noFill/>
                    </a:lnB>
                  </a:tcPr>
                </a:tc>
                <a:tc>
                  <a:txBody>
                    <a:bodyPr/>
                    <a:lstStyle/>
                    <a:p>
                      <a:pPr algn="ctr" rtl="0"/>
                      <a:r>
                        <a:rPr lang="ru-RU" sz="1200" b="1"/>
                        <a:t>Вес 1 п.м. (кг)</a:t>
                      </a:r>
                    </a:p>
                  </a:txBody>
                  <a:tcPr marL="25815" marR="25815" marT="25815" marB="25815" anchor="ctr">
                    <a:lnL>
                      <a:noFill/>
                    </a:lnL>
                    <a:lnR>
                      <a:noFill/>
                    </a:lnR>
                    <a:lnT>
                      <a:noFill/>
                    </a:lnT>
                    <a:lnB>
                      <a:noFill/>
                    </a:lnB>
                  </a:tcPr>
                </a:tc>
                <a:tc>
                  <a:txBody>
                    <a:bodyPr/>
                    <a:lstStyle/>
                    <a:p>
                      <a:pPr algn="ctr" rtl="0"/>
                      <a:r>
                        <a:rPr lang="ru-RU" sz="1200" b="1" dirty="0"/>
                        <a:t>Цена трубы </a:t>
                      </a:r>
                      <a:r>
                        <a:rPr lang="ru-RU" sz="1200" b="1" dirty="0" err="1"/>
                        <a:t>руб</a:t>
                      </a:r>
                      <a:r>
                        <a:rPr lang="ru-RU" sz="1200" b="1" dirty="0"/>
                        <a:t>/п.м. с НДС</a:t>
                      </a:r>
                    </a:p>
                  </a:txBody>
                  <a:tcPr marL="25815" marR="25815" marT="25815" marB="25815" anchor="ctr">
                    <a:lnL>
                      <a:noFill/>
                    </a:lnL>
                    <a:lnR>
                      <a:noFill/>
                    </a:lnR>
                    <a:lnT>
                      <a:noFill/>
                    </a:lnT>
                    <a:lnB>
                      <a:noFill/>
                    </a:lnB>
                  </a:tcPr>
                </a:tc>
              </a:tr>
              <a:tr h="244184">
                <a:tc>
                  <a:txBody>
                    <a:bodyPr/>
                    <a:lstStyle/>
                    <a:p>
                      <a:pPr algn="ctr" rtl="0"/>
                      <a:r>
                        <a:rPr lang="ru-RU" sz="1200" b="0" dirty="0"/>
                        <a:t>200</a:t>
                      </a:r>
                    </a:p>
                  </a:txBody>
                  <a:tcPr marL="25815" marR="25815" marT="25815" marB="25815" anchor="b">
                    <a:lnL>
                      <a:noFill/>
                    </a:lnL>
                    <a:lnR>
                      <a:noFill/>
                    </a:lnR>
                    <a:lnT>
                      <a:noFill/>
                    </a:lnT>
                    <a:lnB>
                      <a:noFill/>
                    </a:lnB>
                  </a:tcPr>
                </a:tc>
                <a:tc>
                  <a:txBody>
                    <a:bodyPr/>
                    <a:lstStyle/>
                    <a:p>
                      <a:pPr algn="ctr" rtl="0"/>
                      <a:r>
                        <a:rPr lang="ru-RU" sz="1200" b="0"/>
                        <a:t>6,3</a:t>
                      </a:r>
                    </a:p>
                  </a:txBody>
                  <a:tcPr marL="25815" marR="25815" marT="25815" marB="25815" anchor="b">
                    <a:lnL>
                      <a:noFill/>
                    </a:lnL>
                    <a:lnR>
                      <a:noFill/>
                    </a:lnR>
                    <a:lnT>
                      <a:noFill/>
                    </a:lnT>
                    <a:lnB>
                      <a:noFill/>
                    </a:lnB>
                  </a:tcPr>
                </a:tc>
                <a:tc>
                  <a:txBody>
                    <a:bodyPr/>
                    <a:lstStyle/>
                    <a:p>
                      <a:pPr algn="ctr" rtl="0"/>
                      <a:r>
                        <a:rPr lang="ru-RU" sz="1200" b="0"/>
                        <a:t>187,4</a:t>
                      </a:r>
                    </a:p>
                  </a:txBody>
                  <a:tcPr marL="25815" marR="25815" marT="25815" marB="25815" anchor="b">
                    <a:lnL>
                      <a:noFill/>
                    </a:lnL>
                    <a:lnR>
                      <a:noFill/>
                    </a:lnR>
                    <a:lnT>
                      <a:noFill/>
                    </a:lnT>
                    <a:lnB>
                      <a:noFill/>
                    </a:lnB>
                  </a:tcPr>
                </a:tc>
                <a:tc>
                  <a:txBody>
                    <a:bodyPr/>
                    <a:lstStyle/>
                    <a:p>
                      <a:pPr algn="ctr" rtl="0"/>
                      <a:r>
                        <a:rPr lang="ru-RU" sz="1200" b="0"/>
                        <a:t>чугун ВЧШГ</a:t>
                      </a:r>
                    </a:p>
                  </a:txBody>
                  <a:tcPr marL="25815" marR="25815" marT="25815" marB="25815" anchor="b">
                    <a:lnL>
                      <a:noFill/>
                    </a:lnL>
                    <a:lnR>
                      <a:noFill/>
                    </a:lnR>
                    <a:lnT>
                      <a:noFill/>
                    </a:lnT>
                    <a:lnB>
                      <a:noFill/>
                    </a:lnB>
                  </a:tcPr>
                </a:tc>
                <a:tc>
                  <a:txBody>
                    <a:bodyPr/>
                    <a:lstStyle/>
                    <a:p>
                      <a:pPr algn="ctr" rtl="0"/>
                      <a:r>
                        <a:rPr lang="ru-RU" sz="1200" b="0"/>
                        <a:t>33,20</a:t>
                      </a:r>
                    </a:p>
                  </a:txBody>
                  <a:tcPr marL="25815" marR="25815" marT="25815" marB="25815" anchor="b">
                    <a:lnL>
                      <a:noFill/>
                    </a:lnL>
                    <a:lnR>
                      <a:noFill/>
                    </a:lnR>
                    <a:lnT>
                      <a:noFill/>
                    </a:lnT>
                    <a:lnB>
                      <a:noFill/>
                    </a:lnB>
                  </a:tcPr>
                </a:tc>
                <a:tc>
                  <a:txBody>
                    <a:bodyPr/>
                    <a:lstStyle/>
                    <a:p>
                      <a:pPr algn="ctr" rtl="0"/>
                      <a:r>
                        <a:rPr lang="ru-RU" sz="1200" b="0"/>
                        <a:t>542</a:t>
                      </a:r>
                    </a:p>
                  </a:txBody>
                  <a:tcPr marL="25815" marR="25815" marT="25815" marB="25815" anchor="ctr">
                    <a:lnL>
                      <a:noFill/>
                    </a:lnL>
                    <a:lnR>
                      <a:noFill/>
                    </a:lnR>
                    <a:lnT>
                      <a:noFill/>
                    </a:lnT>
                    <a:lnB>
                      <a:noFill/>
                    </a:lnB>
                  </a:tcPr>
                </a:tc>
              </a:tr>
              <a:tr h="244184">
                <a:tc>
                  <a:txBody>
                    <a:bodyPr/>
                    <a:lstStyle/>
                    <a:p>
                      <a:pPr algn="ctr" rtl="0"/>
                      <a:r>
                        <a:rPr lang="ru-RU" sz="1200" b="0"/>
                        <a:t>219</a:t>
                      </a:r>
                    </a:p>
                  </a:txBody>
                  <a:tcPr marL="25815" marR="25815" marT="25815" marB="25815" anchor="ctr">
                    <a:lnL>
                      <a:noFill/>
                    </a:lnL>
                    <a:lnR>
                      <a:noFill/>
                    </a:lnR>
                    <a:lnT>
                      <a:noFill/>
                    </a:lnT>
                    <a:lnB>
                      <a:noFill/>
                    </a:lnB>
                  </a:tcPr>
                </a:tc>
                <a:tc>
                  <a:txBody>
                    <a:bodyPr/>
                    <a:lstStyle/>
                    <a:p>
                      <a:pPr algn="ctr" rtl="0"/>
                      <a:r>
                        <a:rPr lang="ru-RU" sz="1200" b="0"/>
                        <a:t>5</a:t>
                      </a:r>
                    </a:p>
                  </a:txBody>
                  <a:tcPr marL="25815" marR="25815" marT="25815" marB="25815" anchor="ctr">
                    <a:lnL>
                      <a:noFill/>
                    </a:lnL>
                    <a:lnR>
                      <a:noFill/>
                    </a:lnR>
                    <a:lnT>
                      <a:noFill/>
                    </a:lnT>
                    <a:lnB>
                      <a:noFill/>
                    </a:lnB>
                  </a:tcPr>
                </a:tc>
                <a:tc>
                  <a:txBody>
                    <a:bodyPr/>
                    <a:lstStyle/>
                    <a:p>
                      <a:pPr algn="ctr" rtl="0"/>
                      <a:r>
                        <a:rPr lang="ru-RU" sz="1200" b="0"/>
                        <a:t>209</a:t>
                      </a:r>
                    </a:p>
                  </a:txBody>
                  <a:tcPr marL="25815" marR="25815" marT="25815" marB="25815" anchor="ctr">
                    <a:lnL>
                      <a:noFill/>
                    </a:lnL>
                    <a:lnR>
                      <a:noFill/>
                    </a:lnR>
                    <a:lnT>
                      <a:noFill/>
                    </a:lnT>
                    <a:lnB>
                      <a:noFill/>
                    </a:lnB>
                  </a:tcPr>
                </a:tc>
                <a:tc>
                  <a:txBody>
                    <a:bodyPr/>
                    <a:lstStyle/>
                    <a:p>
                      <a:pPr algn="ctr" rtl="0"/>
                      <a:r>
                        <a:rPr lang="ru-RU" sz="1200" b="0"/>
                        <a:t>сталь с АКП</a:t>
                      </a:r>
                    </a:p>
                  </a:txBody>
                  <a:tcPr marL="25815" marR="25815" marT="25815" marB="25815" anchor="ctr">
                    <a:lnL>
                      <a:noFill/>
                    </a:lnL>
                    <a:lnR>
                      <a:noFill/>
                    </a:lnR>
                    <a:lnT>
                      <a:noFill/>
                    </a:lnT>
                    <a:lnB>
                      <a:noFill/>
                    </a:lnB>
                  </a:tcPr>
                </a:tc>
                <a:tc>
                  <a:txBody>
                    <a:bodyPr/>
                    <a:lstStyle/>
                    <a:p>
                      <a:pPr algn="ctr" rtl="0"/>
                      <a:r>
                        <a:rPr lang="ru-RU" sz="1200" b="0"/>
                        <a:t>26,39</a:t>
                      </a:r>
                    </a:p>
                  </a:txBody>
                  <a:tcPr marL="25815" marR="25815" marT="25815" marB="25815" anchor="ctr">
                    <a:lnL>
                      <a:noFill/>
                    </a:lnL>
                    <a:lnR>
                      <a:noFill/>
                    </a:lnR>
                    <a:lnT>
                      <a:noFill/>
                    </a:lnT>
                    <a:lnB>
                      <a:noFill/>
                    </a:lnB>
                  </a:tcPr>
                </a:tc>
                <a:tc>
                  <a:txBody>
                    <a:bodyPr/>
                    <a:lstStyle/>
                    <a:p>
                      <a:pPr algn="ctr" rtl="0"/>
                      <a:r>
                        <a:rPr lang="ru-RU" sz="1200" b="0"/>
                        <a:t>1670</a:t>
                      </a:r>
                    </a:p>
                  </a:txBody>
                  <a:tcPr marL="25815" marR="25815" marT="25815" marB="25815" anchor="ctr">
                    <a:lnL>
                      <a:noFill/>
                    </a:lnL>
                    <a:lnR>
                      <a:noFill/>
                    </a:lnR>
                    <a:lnT>
                      <a:noFill/>
                    </a:lnT>
                    <a:lnB>
                      <a:noFill/>
                    </a:lnB>
                  </a:tcPr>
                </a:tc>
              </a:tr>
              <a:tr h="337734">
                <a:tc>
                  <a:txBody>
                    <a:bodyPr/>
                    <a:lstStyle/>
                    <a:p>
                      <a:pPr algn="ctr" rtl="0"/>
                      <a:r>
                        <a:rPr lang="ru-RU" sz="1200" b="0"/>
                        <a:t>225</a:t>
                      </a:r>
                    </a:p>
                  </a:txBody>
                  <a:tcPr marL="25815" marR="25815" marT="25815" marB="25815" anchor="ctr">
                    <a:lnL>
                      <a:noFill/>
                    </a:lnL>
                    <a:lnR>
                      <a:noFill/>
                    </a:lnR>
                    <a:lnT>
                      <a:noFill/>
                    </a:lnT>
                    <a:lnB>
                      <a:noFill/>
                    </a:lnB>
                  </a:tcPr>
                </a:tc>
                <a:tc>
                  <a:txBody>
                    <a:bodyPr/>
                    <a:lstStyle/>
                    <a:p>
                      <a:pPr algn="ctr" rtl="0"/>
                      <a:r>
                        <a:rPr lang="ru-RU" sz="1200" b="0"/>
                        <a:t>13,4</a:t>
                      </a:r>
                    </a:p>
                  </a:txBody>
                  <a:tcPr marL="25815" marR="25815" marT="25815" marB="25815" anchor="ctr">
                    <a:lnL>
                      <a:noFill/>
                    </a:lnL>
                    <a:lnR>
                      <a:noFill/>
                    </a:lnR>
                    <a:lnT>
                      <a:noFill/>
                    </a:lnT>
                    <a:lnB>
                      <a:noFill/>
                    </a:lnB>
                  </a:tcPr>
                </a:tc>
                <a:tc>
                  <a:txBody>
                    <a:bodyPr/>
                    <a:lstStyle/>
                    <a:p>
                      <a:pPr algn="ctr" rtl="0"/>
                      <a:r>
                        <a:rPr lang="ru-RU" sz="1200" b="0"/>
                        <a:t>198,2</a:t>
                      </a:r>
                    </a:p>
                  </a:txBody>
                  <a:tcPr marL="25815" marR="25815" marT="25815" marB="25815" anchor="ctr">
                    <a:lnL>
                      <a:noFill/>
                    </a:lnL>
                    <a:lnR>
                      <a:noFill/>
                    </a:lnR>
                    <a:lnT>
                      <a:noFill/>
                    </a:lnT>
                    <a:lnB>
                      <a:noFill/>
                    </a:lnB>
                  </a:tcPr>
                </a:tc>
                <a:tc>
                  <a:txBody>
                    <a:bodyPr/>
                    <a:lstStyle/>
                    <a:p>
                      <a:pPr algn="ctr" rtl="0"/>
                      <a:r>
                        <a:rPr lang="ru-RU" sz="1200" b="0"/>
                        <a:t>ПЭ 100</a:t>
                      </a:r>
                      <a:r>
                        <a:rPr lang="en-US" sz="1200" b="0"/>
                        <a:t>SDR 17</a:t>
                      </a:r>
                    </a:p>
                  </a:txBody>
                  <a:tcPr marL="25815" marR="25815" marT="25815" marB="25815" anchor="ctr">
                    <a:lnL>
                      <a:noFill/>
                    </a:lnL>
                    <a:lnR>
                      <a:noFill/>
                    </a:lnR>
                    <a:lnT>
                      <a:noFill/>
                    </a:lnT>
                    <a:lnB>
                      <a:noFill/>
                    </a:lnB>
                  </a:tcPr>
                </a:tc>
                <a:tc>
                  <a:txBody>
                    <a:bodyPr/>
                    <a:lstStyle/>
                    <a:p>
                      <a:pPr algn="ctr" rtl="0"/>
                      <a:r>
                        <a:rPr lang="ru-RU" sz="1200" b="0"/>
                        <a:t>9,12</a:t>
                      </a:r>
                    </a:p>
                  </a:txBody>
                  <a:tcPr marL="25815" marR="25815" marT="25815" marB="25815" anchor="ctr">
                    <a:lnL>
                      <a:noFill/>
                    </a:lnL>
                    <a:lnR>
                      <a:noFill/>
                    </a:lnR>
                    <a:lnT>
                      <a:noFill/>
                    </a:lnT>
                    <a:lnB>
                      <a:noFill/>
                    </a:lnB>
                  </a:tcPr>
                </a:tc>
                <a:tc>
                  <a:txBody>
                    <a:bodyPr/>
                    <a:lstStyle/>
                    <a:p>
                      <a:pPr algn="ctr" rtl="0"/>
                      <a:r>
                        <a:rPr lang="ru-RU" sz="1200" b="0"/>
                        <a:t>1 003</a:t>
                      </a:r>
                    </a:p>
                  </a:txBody>
                  <a:tcPr marL="25815" marR="25815" marT="25815" marB="25815" anchor="ctr">
                    <a:lnL>
                      <a:noFill/>
                    </a:lnL>
                    <a:lnR>
                      <a:noFill/>
                    </a:lnR>
                    <a:lnT>
                      <a:noFill/>
                    </a:lnT>
                    <a:lnB>
                      <a:noFill/>
                    </a:lnB>
                  </a:tcPr>
                </a:tc>
              </a:tr>
              <a:tr h="337734">
                <a:tc>
                  <a:txBody>
                    <a:bodyPr/>
                    <a:lstStyle/>
                    <a:p>
                      <a:pPr algn="ctr" rtl="0"/>
                      <a:r>
                        <a:rPr lang="ru-RU" sz="1200" b="0"/>
                        <a:t>200</a:t>
                      </a:r>
                    </a:p>
                  </a:txBody>
                  <a:tcPr marL="25815" marR="25815" marT="25815" marB="25815" anchor="ctr">
                    <a:lnL>
                      <a:noFill/>
                    </a:lnL>
                    <a:lnR>
                      <a:noFill/>
                    </a:lnR>
                    <a:lnT>
                      <a:noFill/>
                    </a:lnT>
                    <a:lnB>
                      <a:noFill/>
                    </a:lnB>
                  </a:tcPr>
                </a:tc>
                <a:tc>
                  <a:txBody>
                    <a:bodyPr/>
                    <a:lstStyle/>
                    <a:p>
                      <a:pPr algn="ctr" rtl="0"/>
                      <a:r>
                        <a:rPr lang="ru-RU" sz="1200" b="0"/>
                        <a:t>1,1</a:t>
                      </a:r>
                    </a:p>
                  </a:txBody>
                  <a:tcPr marL="25815" marR="25815" marT="25815" marB="25815" anchor="ctr">
                    <a:lnL>
                      <a:noFill/>
                    </a:lnL>
                    <a:lnR>
                      <a:noFill/>
                    </a:lnR>
                    <a:lnT>
                      <a:noFill/>
                    </a:lnT>
                    <a:lnB>
                      <a:noFill/>
                    </a:lnB>
                  </a:tcPr>
                </a:tc>
                <a:tc>
                  <a:txBody>
                    <a:bodyPr/>
                    <a:lstStyle/>
                    <a:p>
                      <a:pPr algn="ctr" rtl="0"/>
                      <a:r>
                        <a:rPr lang="ru-RU" sz="1200" b="0"/>
                        <a:t>176</a:t>
                      </a:r>
                    </a:p>
                  </a:txBody>
                  <a:tcPr marL="25815" marR="25815" marT="25815" marB="25815" anchor="ctr">
                    <a:lnL>
                      <a:noFill/>
                    </a:lnL>
                    <a:lnR>
                      <a:noFill/>
                    </a:lnR>
                    <a:lnT>
                      <a:noFill/>
                    </a:lnT>
                    <a:lnB>
                      <a:noFill/>
                    </a:lnB>
                  </a:tcPr>
                </a:tc>
                <a:tc>
                  <a:txBody>
                    <a:bodyPr/>
                    <a:lstStyle/>
                    <a:p>
                      <a:pPr algn="ctr" rtl="0"/>
                      <a:r>
                        <a:rPr lang="ru-RU" sz="1200" b="0"/>
                        <a:t>труба КОРСИС</a:t>
                      </a:r>
                    </a:p>
                  </a:txBody>
                  <a:tcPr marL="25815" marR="25815" marT="25815" marB="25815" anchor="ctr">
                    <a:lnL>
                      <a:noFill/>
                    </a:lnL>
                    <a:lnR>
                      <a:noFill/>
                    </a:lnR>
                    <a:lnT>
                      <a:noFill/>
                    </a:lnT>
                    <a:lnB>
                      <a:noFill/>
                    </a:lnB>
                  </a:tcPr>
                </a:tc>
                <a:tc>
                  <a:txBody>
                    <a:bodyPr/>
                    <a:lstStyle/>
                    <a:p>
                      <a:pPr algn="ctr" rtl="0"/>
                      <a:r>
                        <a:rPr lang="ru-RU" sz="1200" b="0"/>
                        <a:t>2,50</a:t>
                      </a:r>
                    </a:p>
                  </a:txBody>
                  <a:tcPr marL="25815" marR="25815" marT="25815" marB="25815" anchor="ctr">
                    <a:lnL>
                      <a:noFill/>
                    </a:lnL>
                    <a:lnR>
                      <a:noFill/>
                    </a:lnR>
                    <a:lnT>
                      <a:noFill/>
                    </a:lnT>
                    <a:lnB>
                      <a:noFill/>
                    </a:lnB>
                  </a:tcPr>
                </a:tc>
                <a:tc>
                  <a:txBody>
                    <a:bodyPr/>
                    <a:lstStyle/>
                    <a:p>
                      <a:pPr algn="ctr" rtl="0"/>
                      <a:r>
                        <a:rPr lang="ru-RU" sz="1200" b="0"/>
                        <a:t>332</a:t>
                      </a:r>
                    </a:p>
                  </a:txBody>
                  <a:tcPr marL="25815" marR="25815" marT="25815" marB="25815" anchor="ctr">
                    <a:lnL>
                      <a:noFill/>
                    </a:lnL>
                    <a:lnR>
                      <a:noFill/>
                    </a:lnR>
                    <a:lnT>
                      <a:noFill/>
                    </a:lnT>
                    <a:lnB>
                      <a:noFill/>
                    </a:lnB>
                  </a:tcPr>
                </a:tc>
              </a:tr>
              <a:tr h="337734">
                <a:tc>
                  <a:txBody>
                    <a:bodyPr/>
                    <a:lstStyle/>
                    <a:p>
                      <a:pPr algn="ctr" rtl="0"/>
                      <a:r>
                        <a:rPr lang="ru-RU" sz="1200" b="0"/>
                        <a:t>250</a:t>
                      </a:r>
                    </a:p>
                  </a:txBody>
                  <a:tcPr marL="25815" marR="25815" marT="25815" marB="25815" anchor="b">
                    <a:lnL>
                      <a:noFill/>
                    </a:lnL>
                    <a:lnR>
                      <a:noFill/>
                    </a:lnR>
                    <a:lnT>
                      <a:noFill/>
                    </a:lnT>
                    <a:lnB>
                      <a:noFill/>
                    </a:lnB>
                  </a:tcPr>
                </a:tc>
                <a:tc>
                  <a:txBody>
                    <a:bodyPr/>
                    <a:lstStyle/>
                    <a:p>
                      <a:pPr algn="ctr" rtl="0"/>
                      <a:r>
                        <a:rPr lang="ru-RU" sz="1200" b="0"/>
                        <a:t>1,4</a:t>
                      </a:r>
                    </a:p>
                  </a:txBody>
                  <a:tcPr marL="25815" marR="25815" marT="25815" marB="25815" anchor="b">
                    <a:lnL>
                      <a:noFill/>
                    </a:lnL>
                    <a:lnR>
                      <a:noFill/>
                    </a:lnR>
                    <a:lnT>
                      <a:noFill/>
                    </a:lnT>
                    <a:lnB>
                      <a:noFill/>
                    </a:lnB>
                  </a:tcPr>
                </a:tc>
                <a:tc>
                  <a:txBody>
                    <a:bodyPr/>
                    <a:lstStyle/>
                    <a:p>
                      <a:pPr algn="ctr" rtl="0"/>
                      <a:r>
                        <a:rPr lang="ru-RU" sz="1200" b="0"/>
                        <a:t>216</a:t>
                      </a:r>
                    </a:p>
                  </a:txBody>
                  <a:tcPr marL="25815" marR="25815" marT="25815" marB="25815" anchor="b">
                    <a:lnL>
                      <a:noFill/>
                    </a:lnL>
                    <a:lnR>
                      <a:noFill/>
                    </a:lnR>
                    <a:lnT>
                      <a:noFill/>
                    </a:lnT>
                    <a:lnB>
                      <a:noFill/>
                    </a:lnB>
                  </a:tcPr>
                </a:tc>
                <a:tc>
                  <a:txBody>
                    <a:bodyPr/>
                    <a:lstStyle/>
                    <a:p>
                      <a:pPr algn="ctr" rtl="0"/>
                      <a:r>
                        <a:rPr lang="ru-RU" sz="1200" b="0"/>
                        <a:t>труба КОРСИС</a:t>
                      </a:r>
                    </a:p>
                  </a:txBody>
                  <a:tcPr marL="25815" marR="25815" marT="25815" marB="25815" anchor="b">
                    <a:lnL>
                      <a:noFill/>
                    </a:lnL>
                    <a:lnR>
                      <a:noFill/>
                    </a:lnR>
                    <a:lnT>
                      <a:noFill/>
                    </a:lnT>
                    <a:lnB>
                      <a:noFill/>
                    </a:lnB>
                  </a:tcPr>
                </a:tc>
                <a:tc>
                  <a:txBody>
                    <a:bodyPr/>
                    <a:lstStyle/>
                    <a:p>
                      <a:pPr algn="ctr" rtl="0"/>
                      <a:r>
                        <a:rPr lang="ru-RU" sz="1200" b="0"/>
                        <a:t>3,70</a:t>
                      </a:r>
                    </a:p>
                  </a:txBody>
                  <a:tcPr marL="25815" marR="25815" marT="25815" marB="25815" anchor="b">
                    <a:lnL>
                      <a:noFill/>
                    </a:lnL>
                    <a:lnR>
                      <a:noFill/>
                    </a:lnR>
                    <a:lnT>
                      <a:noFill/>
                    </a:lnT>
                    <a:lnB>
                      <a:noFill/>
                    </a:lnB>
                  </a:tcPr>
                </a:tc>
                <a:tc>
                  <a:txBody>
                    <a:bodyPr/>
                    <a:lstStyle/>
                    <a:p>
                      <a:pPr algn="ctr" rtl="0"/>
                      <a:r>
                        <a:rPr lang="ru-RU" sz="1200" b="0"/>
                        <a:t>533</a:t>
                      </a:r>
                    </a:p>
                  </a:txBody>
                  <a:tcPr marL="25815" marR="25815" marT="25815" marB="25815" anchor="ctr">
                    <a:lnL>
                      <a:noFill/>
                    </a:lnL>
                    <a:lnR>
                      <a:noFill/>
                    </a:lnR>
                    <a:lnT>
                      <a:noFill/>
                    </a:lnT>
                    <a:lnB>
                      <a:noFill/>
                    </a:lnB>
                  </a:tcPr>
                </a:tc>
              </a:tr>
              <a:tr h="244184">
                <a:tc>
                  <a:txBody>
                    <a:bodyPr/>
                    <a:lstStyle/>
                    <a:p>
                      <a:pPr algn="ctr" rtl="0"/>
                      <a:r>
                        <a:rPr lang="ru-RU" sz="1200" b="0"/>
                        <a:t>500</a:t>
                      </a:r>
                    </a:p>
                  </a:txBody>
                  <a:tcPr marL="25815" marR="25815" marT="25815" marB="25815" anchor="b">
                    <a:lnL>
                      <a:noFill/>
                    </a:lnL>
                    <a:lnR>
                      <a:noFill/>
                    </a:lnR>
                    <a:lnT>
                      <a:noFill/>
                    </a:lnT>
                    <a:lnB>
                      <a:noFill/>
                    </a:lnB>
                  </a:tcPr>
                </a:tc>
                <a:tc>
                  <a:txBody>
                    <a:bodyPr/>
                    <a:lstStyle/>
                    <a:p>
                      <a:pPr algn="ctr" rtl="0"/>
                      <a:r>
                        <a:rPr lang="ru-RU" sz="1200" b="0"/>
                        <a:t>9</a:t>
                      </a:r>
                    </a:p>
                  </a:txBody>
                  <a:tcPr marL="25815" marR="25815" marT="25815" marB="25815" anchor="b">
                    <a:lnL>
                      <a:noFill/>
                    </a:lnL>
                    <a:lnR>
                      <a:noFill/>
                    </a:lnR>
                    <a:lnT>
                      <a:noFill/>
                    </a:lnT>
                    <a:lnB>
                      <a:noFill/>
                    </a:lnB>
                  </a:tcPr>
                </a:tc>
                <a:tc>
                  <a:txBody>
                    <a:bodyPr/>
                    <a:lstStyle/>
                    <a:p>
                      <a:pPr algn="ctr" rtl="0"/>
                      <a:r>
                        <a:rPr lang="ru-RU" sz="1200" b="0"/>
                        <a:t>482</a:t>
                      </a:r>
                    </a:p>
                  </a:txBody>
                  <a:tcPr marL="25815" marR="25815" marT="25815" marB="25815" anchor="b">
                    <a:lnL>
                      <a:noFill/>
                    </a:lnL>
                    <a:lnR>
                      <a:noFill/>
                    </a:lnR>
                    <a:lnT>
                      <a:noFill/>
                    </a:lnT>
                    <a:lnB>
                      <a:noFill/>
                    </a:lnB>
                  </a:tcPr>
                </a:tc>
                <a:tc>
                  <a:txBody>
                    <a:bodyPr/>
                    <a:lstStyle/>
                    <a:p>
                      <a:pPr algn="ctr" rtl="0"/>
                      <a:r>
                        <a:rPr lang="ru-RU" sz="1200" b="0"/>
                        <a:t>чугун ВЧШГ</a:t>
                      </a:r>
                    </a:p>
                  </a:txBody>
                  <a:tcPr marL="25815" marR="25815" marT="25815" marB="25815" anchor="b">
                    <a:lnL>
                      <a:noFill/>
                    </a:lnL>
                    <a:lnR>
                      <a:noFill/>
                    </a:lnR>
                    <a:lnT>
                      <a:noFill/>
                    </a:lnT>
                    <a:lnB>
                      <a:noFill/>
                    </a:lnB>
                  </a:tcPr>
                </a:tc>
                <a:tc>
                  <a:txBody>
                    <a:bodyPr/>
                    <a:lstStyle/>
                    <a:p>
                      <a:pPr algn="ctr" rtl="0"/>
                      <a:r>
                        <a:rPr lang="ru-RU" sz="1200" b="0"/>
                        <a:t>111,50</a:t>
                      </a:r>
                    </a:p>
                  </a:txBody>
                  <a:tcPr marL="25815" marR="25815" marT="25815" marB="25815" anchor="b">
                    <a:lnL>
                      <a:noFill/>
                    </a:lnL>
                    <a:lnR>
                      <a:noFill/>
                    </a:lnR>
                    <a:lnT>
                      <a:noFill/>
                    </a:lnT>
                    <a:lnB>
                      <a:noFill/>
                    </a:lnB>
                  </a:tcPr>
                </a:tc>
                <a:tc>
                  <a:txBody>
                    <a:bodyPr/>
                    <a:lstStyle/>
                    <a:p>
                      <a:pPr algn="ctr" rtl="0"/>
                      <a:r>
                        <a:rPr lang="ru-RU" sz="1200" b="0"/>
                        <a:t>4 023</a:t>
                      </a:r>
                    </a:p>
                  </a:txBody>
                  <a:tcPr marL="25815" marR="25815" marT="25815" marB="25815" anchor="ctr">
                    <a:lnL>
                      <a:noFill/>
                    </a:lnL>
                    <a:lnR>
                      <a:noFill/>
                    </a:lnR>
                    <a:lnT>
                      <a:noFill/>
                    </a:lnT>
                    <a:lnB>
                      <a:noFill/>
                    </a:lnB>
                  </a:tcPr>
                </a:tc>
              </a:tr>
              <a:tr h="244184">
                <a:tc>
                  <a:txBody>
                    <a:bodyPr/>
                    <a:lstStyle/>
                    <a:p>
                      <a:pPr algn="ctr" rtl="0"/>
                      <a:r>
                        <a:rPr lang="ru-RU" sz="1200" b="0"/>
                        <a:t>530</a:t>
                      </a:r>
                    </a:p>
                  </a:txBody>
                  <a:tcPr marL="25815" marR="25815" marT="25815" marB="25815" anchor="ctr">
                    <a:lnL>
                      <a:noFill/>
                    </a:lnL>
                    <a:lnR>
                      <a:noFill/>
                    </a:lnR>
                    <a:lnT>
                      <a:noFill/>
                    </a:lnT>
                    <a:lnB>
                      <a:noFill/>
                    </a:lnB>
                  </a:tcPr>
                </a:tc>
                <a:tc>
                  <a:txBody>
                    <a:bodyPr/>
                    <a:lstStyle/>
                    <a:p>
                      <a:pPr algn="ctr" rtl="0"/>
                      <a:r>
                        <a:rPr lang="ru-RU" sz="1200" b="0"/>
                        <a:t>7</a:t>
                      </a:r>
                    </a:p>
                  </a:txBody>
                  <a:tcPr marL="25815" marR="25815" marT="25815" marB="25815" anchor="ctr">
                    <a:lnL>
                      <a:noFill/>
                    </a:lnL>
                    <a:lnR>
                      <a:noFill/>
                    </a:lnR>
                    <a:lnT>
                      <a:noFill/>
                    </a:lnT>
                    <a:lnB>
                      <a:noFill/>
                    </a:lnB>
                  </a:tcPr>
                </a:tc>
                <a:tc>
                  <a:txBody>
                    <a:bodyPr/>
                    <a:lstStyle/>
                    <a:p>
                      <a:pPr algn="ctr" rtl="0"/>
                      <a:r>
                        <a:rPr lang="ru-RU" sz="1200" b="0"/>
                        <a:t>516</a:t>
                      </a:r>
                    </a:p>
                  </a:txBody>
                  <a:tcPr marL="25815" marR="25815" marT="25815" marB="25815" anchor="ctr">
                    <a:lnL>
                      <a:noFill/>
                    </a:lnL>
                    <a:lnR>
                      <a:noFill/>
                    </a:lnR>
                    <a:lnT>
                      <a:noFill/>
                    </a:lnT>
                    <a:lnB>
                      <a:noFill/>
                    </a:lnB>
                  </a:tcPr>
                </a:tc>
                <a:tc>
                  <a:txBody>
                    <a:bodyPr/>
                    <a:lstStyle/>
                    <a:p>
                      <a:pPr algn="ctr" rtl="0"/>
                      <a:r>
                        <a:rPr lang="ru-RU" sz="1200" b="0"/>
                        <a:t>сталь с АКП</a:t>
                      </a:r>
                    </a:p>
                  </a:txBody>
                  <a:tcPr marL="25815" marR="25815" marT="25815" marB="25815" anchor="ctr">
                    <a:lnL>
                      <a:noFill/>
                    </a:lnL>
                    <a:lnR>
                      <a:noFill/>
                    </a:lnR>
                    <a:lnT>
                      <a:noFill/>
                    </a:lnT>
                    <a:lnB>
                      <a:noFill/>
                    </a:lnB>
                  </a:tcPr>
                </a:tc>
                <a:tc>
                  <a:txBody>
                    <a:bodyPr/>
                    <a:lstStyle/>
                    <a:p>
                      <a:pPr algn="ctr" rtl="0"/>
                      <a:r>
                        <a:rPr lang="ru-RU" sz="1200" b="0"/>
                        <a:t>91,20</a:t>
                      </a:r>
                    </a:p>
                  </a:txBody>
                  <a:tcPr marL="25815" marR="25815" marT="25815" marB="25815" anchor="ctr">
                    <a:lnL>
                      <a:noFill/>
                    </a:lnL>
                    <a:lnR>
                      <a:noFill/>
                    </a:lnR>
                    <a:lnT>
                      <a:noFill/>
                    </a:lnT>
                    <a:lnB>
                      <a:noFill/>
                    </a:lnB>
                  </a:tcPr>
                </a:tc>
                <a:tc>
                  <a:txBody>
                    <a:bodyPr/>
                    <a:lstStyle/>
                    <a:p>
                      <a:pPr algn="ctr" rtl="0"/>
                      <a:r>
                        <a:rPr lang="ru-RU" sz="1200" b="0"/>
                        <a:t>5491</a:t>
                      </a:r>
                    </a:p>
                  </a:txBody>
                  <a:tcPr marL="25815" marR="25815" marT="25815" marB="25815" anchor="ctr">
                    <a:lnL>
                      <a:noFill/>
                    </a:lnL>
                    <a:lnR>
                      <a:noFill/>
                    </a:lnR>
                    <a:lnT>
                      <a:noFill/>
                    </a:lnT>
                    <a:lnB>
                      <a:noFill/>
                    </a:lnB>
                  </a:tcPr>
                </a:tc>
              </a:tr>
              <a:tr h="337734">
                <a:tc>
                  <a:txBody>
                    <a:bodyPr/>
                    <a:lstStyle/>
                    <a:p>
                      <a:pPr algn="ctr" rtl="0"/>
                      <a:r>
                        <a:rPr lang="ru-RU" sz="1200" b="0"/>
                        <a:t>500</a:t>
                      </a:r>
                    </a:p>
                  </a:txBody>
                  <a:tcPr marL="25815" marR="25815" marT="25815" marB="25815" anchor="b">
                    <a:lnL>
                      <a:noFill/>
                    </a:lnL>
                    <a:lnR>
                      <a:noFill/>
                    </a:lnR>
                    <a:lnT>
                      <a:noFill/>
                    </a:lnT>
                    <a:lnB>
                      <a:noFill/>
                    </a:lnB>
                  </a:tcPr>
                </a:tc>
                <a:tc>
                  <a:txBody>
                    <a:bodyPr/>
                    <a:lstStyle/>
                    <a:p>
                      <a:pPr algn="ctr" rtl="0"/>
                      <a:r>
                        <a:rPr lang="ru-RU" sz="1200" b="0"/>
                        <a:t>29,7</a:t>
                      </a:r>
                    </a:p>
                  </a:txBody>
                  <a:tcPr marL="25815" marR="25815" marT="25815" marB="25815" anchor="b">
                    <a:lnL>
                      <a:noFill/>
                    </a:lnL>
                    <a:lnR>
                      <a:noFill/>
                    </a:lnR>
                    <a:lnT>
                      <a:noFill/>
                    </a:lnT>
                    <a:lnB>
                      <a:noFill/>
                    </a:lnB>
                  </a:tcPr>
                </a:tc>
                <a:tc>
                  <a:txBody>
                    <a:bodyPr/>
                    <a:lstStyle/>
                    <a:p>
                      <a:pPr algn="ctr" rtl="0"/>
                      <a:r>
                        <a:rPr lang="ru-RU" sz="1200" b="0"/>
                        <a:t>440,6</a:t>
                      </a:r>
                    </a:p>
                  </a:txBody>
                  <a:tcPr marL="25815" marR="25815" marT="25815" marB="25815" anchor="b">
                    <a:lnL>
                      <a:noFill/>
                    </a:lnL>
                    <a:lnR>
                      <a:noFill/>
                    </a:lnR>
                    <a:lnT>
                      <a:noFill/>
                    </a:lnT>
                    <a:lnB>
                      <a:noFill/>
                    </a:lnB>
                  </a:tcPr>
                </a:tc>
                <a:tc>
                  <a:txBody>
                    <a:bodyPr/>
                    <a:lstStyle/>
                    <a:p>
                      <a:pPr algn="ctr" rtl="0"/>
                      <a:r>
                        <a:rPr lang="ru-RU" sz="1200" b="0"/>
                        <a:t>ПЭ 100</a:t>
                      </a:r>
                      <a:r>
                        <a:rPr lang="en-US" sz="1200" b="0"/>
                        <a:t>SDR 17</a:t>
                      </a:r>
                    </a:p>
                  </a:txBody>
                  <a:tcPr marL="25815" marR="25815" marT="25815" marB="25815" anchor="b">
                    <a:lnL>
                      <a:noFill/>
                    </a:lnL>
                    <a:lnR>
                      <a:noFill/>
                    </a:lnR>
                    <a:lnT>
                      <a:noFill/>
                    </a:lnT>
                    <a:lnB>
                      <a:noFill/>
                    </a:lnB>
                  </a:tcPr>
                </a:tc>
                <a:tc>
                  <a:txBody>
                    <a:bodyPr/>
                    <a:lstStyle/>
                    <a:p>
                      <a:pPr algn="ctr" rtl="0"/>
                      <a:r>
                        <a:rPr lang="ru-RU" sz="1200" b="0"/>
                        <a:t>44,80</a:t>
                      </a:r>
                    </a:p>
                  </a:txBody>
                  <a:tcPr marL="25815" marR="25815" marT="25815" marB="25815" anchor="b">
                    <a:lnL>
                      <a:noFill/>
                    </a:lnL>
                    <a:lnR>
                      <a:noFill/>
                    </a:lnR>
                    <a:lnT>
                      <a:noFill/>
                    </a:lnT>
                    <a:lnB>
                      <a:noFill/>
                    </a:lnB>
                  </a:tcPr>
                </a:tc>
                <a:tc>
                  <a:txBody>
                    <a:bodyPr/>
                    <a:lstStyle/>
                    <a:p>
                      <a:pPr algn="ctr" rtl="0"/>
                      <a:r>
                        <a:rPr lang="ru-RU" sz="1200" b="0"/>
                        <a:t>4 925</a:t>
                      </a:r>
                    </a:p>
                  </a:txBody>
                  <a:tcPr marL="25815" marR="25815" marT="25815" marB="25815" anchor="ctr">
                    <a:lnL>
                      <a:noFill/>
                    </a:lnL>
                    <a:lnR>
                      <a:noFill/>
                    </a:lnR>
                    <a:lnT>
                      <a:noFill/>
                    </a:lnT>
                    <a:lnB>
                      <a:noFill/>
                    </a:lnB>
                  </a:tcPr>
                </a:tc>
              </a:tr>
              <a:tr h="337734">
                <a:tc>
                  <a:txBody>
                    <a:bodyPr/>
                    <a:lstStyle/>
                    <a:p>
                      <a:pPr algn="ctr" rtl="0"/>
                      <a:r>
                        <a:rPr lang="ru-RU" sz="1200" b="0"/>
                        <a:t>514</a:t>
                      </a:r>
                    </a:p>
                  </a:txBody>
                  <a:tcPr marL="25815" marR="25815" marT="25815" marB="25815" anchor="ctr">
                    <a:lnL>
                      <a:noFill/>
                    </a:lnL>
                    <a:lnR>
                      <a:noFill/>
                    </a:lnR>
                    <a:lnT>
                      <a:noFill/>
                    </a:lnT>
                    <a:lnB>
                      <a:noFill/>
                    </a:lnB>
                  </a:tcPr>
                </a:tc>
                <a:tc>
                  <a:txBody>
                    <a:bodyPr/>
                    <a:lstStyle/>
                    <a:p>
                      <a:pPr algn="ctr" rtl="0"/>
                      <a:r>
                        <a:rPr lang="ru-RU" sz="1200" b="0"/>
                        <a:t>9</a:t>
                      </a:r>
                    </a:p>
                  </a:txBody>
                  <a:tcPr marL="25815" marR="25815" marT="25815" marB="25815" anchor="ctr">
                    <a:lnL>
                      <a:noFill/>
                    </a:lnL>
                    <a:lnR>
                      <a:noFill/>
                    </a:lnR>
                    <a:lnT>
                      <a:noFill/>
                    </a:lnT>
                    <a:lnB>
                      <a:noFill/>
                    </a:lnB>
                  </a:tcPr>
                </a:tc>
                <a:tc>
                  <a:txBody>
                    <a:bodyPr/>
                    <a:lstStyle/>
                    <a:p>
                      <a:pPr algn="ctr" rtl="0"/>
                      <a:r>
                        <a:rPr lang="ru-RU" sz="1200" b="0"/>
                        <a:t>496</a:t>
                      </a:r>
                    </a:p>
                  </a:txBody>
                  <a:tcPr marL="25815" marR="25815" marT="25815" marB="25815" anchor="ctr">
                    <a:lnL>
                      <a:noFill/>
                    </a:lnL>
                    <a:lnR>
                      <a:noFill/>
                    </a:lnR>
                    <a:lnT>
                      <a:noFill/>
                    </a:lnT>
                    <a:lnB>
                      <a:noFill/>
                    </a:lnB>
                  </a:tcPr>
                </a:tc>
                <a:tc>
                  <a:txBody>
                    <a:bodyPr/>
                    <a:lstStyle/>
                    <a:p>
                      <a:pPr algn="ctr" rtl="0"/>
                      <a:r>
                        <a:rPr lang="ru-RU" sz="1200" b="0"/>
                        <a:t>стеклопластик</a:t>
                      </a:r>
                    </a:p>
                  </a:txBody>
                  <a:tcPr marL="25815" marR="25815" marT="25815" marB="25815" anchor="ctr">
                    <a:lnL>
                      <a:noFill/>
                    </a:lnL>
                    <a:lnR>
                      <a:noFill/>
                    </a:lnR>
                    <a:lnT>
                      <a:noFill/>
                    </a:lnT>
                    <a:lnB>
                      <a:noFill/>
                    </a:lnB>
                  </a:tcPr>
                </a:tc>
                <a:tc>
                  <a:txBody>
                    <a:bodyPr/>
                    <a:lstStyle/>
                    <a:p>
                      <a:pPr algn="ctr" rtl="0"/>
                      <a:r>
                        <a:rPr lang="ru-RU" sz="1200" b="0"/>
                        <a:t>23,00</a:t>
                      </a:r>
                    </a:p>
                  </a:txBody>
                  <a:tcPr marL="25815" marR="25815" marT="25815" marB="25815" anchor="ctr">
                    <a:lnL>
                      <a:noFill/>
                    </a:lnL>
                    <a:lnR>
                      <a:noFill/>
                    </a:lnR>
                    <a:lnT>
                      <a:noFill/>
                    </a:lnT>
                    <a:lnB>
                      <a:noFill/>
                    </a:lnB>
                  </a:tcPr>
                </a:tc>
                <a:tc>
                  <a:txBody>
                    <a:bodyPr/>
                    <a:lstStyle/>
                    <a:p>
                      <a:pPr algn="ctr" rtl="0"/>
                      <a:r>
                        <a:rPr lang="ru-RU" sz="1200" b="0"/>
                        <a:t>5 000</a:t>
                      </a:r>
                    </a:p>
                  </a:txBody>
                  <a:tcPr marL="25815" marR="25815" marT="25815" marB="25815" anchor="ctr">
                    <a:lnL>
                      <a:noFill/>
                    </a:lnL>
                    <a:lnR>
                      <a:noFill/>
                    </a:lnR>
                    <a:lnT>
                      <a:noFill/>
                    </a:lnT>
                    <a:lnB>
                      <a:noFill/>
                    </a:lnB>
                  </a:tcPr>
                </a:tc>
              </a:tr>
              <a:tr h="337734">
                <a:tc>
                  <a:txBody>
                    <a:bodyPr/>
                    <a:lstStyle/>
                    <a:p>
                      <a:pPr algn="ctr" rtl="0"/>
                      <a:r>
                        <a:rPr lang="ru-RU" sz="1200" b="0"/>
                        <a:t>500</a:t>
                      </a:r>
                    </a:p>
                  </a:txBody>
                  <a:tcPr marL="25815" marR="25815" marT="25815" marB="25815" anchor="b">
                    <a:lnL>
                      <a:noFill/>
                    </a:lnL>
                    <a:lnR>
                      <a:noFill/>
                    </a:lnR>
                    <a:lnT>
                      <a:noFill/>
                    </a:lnT>
                    <a:lnB>
                      <a:noFill/>
                    </a:lnB>
                  </a:tcPr>
                </a:tc>
                <a:tc>
                  <a:txBody>
                    <a:bodyPr/>
                    <a:lstStyle/>
                    <a:p>
                      <a:pPr algn="ctr" rtl="0"/>
                      <a:r>
                        <a:rPr lang="ru-RU" sz="1200" b="0"/>
                        <a:t>2,8</a:t>
                      </a:r>
                    </a:p>
                  </a:txBody>
                  <a:tcPr marL="25815" marR="25815" marT="25815" marB="25815" anchor="b">
                    <a:lnL>
                      <a:noFill/>
                    </a:lnL>
                    <a:lnR>
                      <a:noFill/>
                    </a:lnR>
                    <a:lnT>
                      <a:noFill/>
                    </a:lnT>
                    <a:lnB>
                      <a:noFill/>
                    </a:lnB>
                  </a:tcPr>
                </a:tc>
                <a:tc>
                  <a:txBody>
                    <a:bodyPr/>
                    <a:lstStyle/>
                    <a:p>
                      <a:pPr algn="ctr" rtl="0"/>
                      <a:r>
                        <a:rPr lang="ru-RU" sz="1200" b="0"/>
                        <a:t>427</a:t>
                      </a:r>
                    </a:p>
                  </a:txBody>
                  <a:tcPr marL="25815" marR="25815" marT="25815" marB="25815" anchor="b">
                    <a:lnL>
                      <a:noFill/>
                    </a:lnL>
                    <a:lnR>
                      <a:noFill/>
                    </a:lnR>
                    <a:lnT>
                      <a:noFill/>
                    </a:lnT>
                    <a:lnB>
                      <a:noFill/>
                    </a:lnB>
                  </a:tcPr>
                </a:tc>
                <a:tc>
                  <a:txBody>
                    <a:bodyPr/>
                    <a:lstStyle/>
                    <a:p>
                      <a:pPr algn="ctr" rtl="0"/>
                      <a:r>
                        <a:rPr lang="ru-RU" sz="1200" b="0"/>
                        <a:t>труба КОРСИС</a:t>
                      </a:r>
                    </a:p>
                  </a:txBody>
                  <a:tcPr marL="25815" marR="25815" marT="25815" marB="25815" anchor="b">
                    <a:lnL>
                      <a:noFill/>
                    </a:lnL>
                    <a:lnR>
                      <a:noFill/>
                    </a:lnR>
                    <a:lnT>
                      <a:noFill/>
                    </a:lnT>
                    <a:lnB>
                      <a:noFill/>
                    </a:lnB>
                  </a:tcPr>
                </a:tc>
                <a:tc>
                  <a:txBody>
                    <a:bodyPr/>
                    <a:lstStyle/>
                    <a:p>
                      <a:pPr algn="ctr" rtl="0"/>
                      <a:r>
                        <a:rPr lang="ru-RU" sz="1200" b="0"/>
                        <a:t>13,20</a:t>
                      </a:r>
                    </a:p>
                  </a:txBody>
                  <a:tcPr marL="25815" marR="25815" marT="25815" marB="25815" anchor="b">
                    <a:lnL>
                      <a:noFill/>
                    </a:lnL>
                    <a:lnR>
                      <a:noFill/>
                    </a:lnR>
                    <a:lnT>
                      <a:noFill/>
                    </a:lnT>
                    <a:lnB>
                      <a:noFill/>
                    </a:lnB>
                  </a:tcPr>
                </a:tc>
                <a:tc>
                  <a:txBody>
                    <a:bodyPr/>
                    <a:lstStyle/>
                    <a:p>
                      <a:pPr algn="ctr" rtl="0"/>
                      <a:r>
                        <a:rPr lang="ru-RU" sz="1200" b="0"/>
                        <a:t>1 760</a:t>
                      </a:r>
                    </a:p>
                  </a:txBody>
                  <a:tcPr marL="25815" marR="25815" marT="25815" marB="25815" anchor="ctr">
                    <a:lnL>
                      <a:noFill/>
                    </a:lnL>
                    <a:lnR>
                      <a:noFill/>
                    </a:lnR>
                    <a:lnT>
                      <a:noFill/>
                    </a:lnT>
                    <a:lnB>
                      <a:noFill/>
                    </a:lnB>
                  </a:tcPr>
                </a:tc>
              </a:tr>
              <a:tr h="337734">
                <a:tc>
                  <a:txBody>
                    <a:bodyPr/>
                    <a:lstStyle/>
                    <a:p>
                      <a:pPr algn="ctr" rtl="0"/>
                      <a:r>
                        <a:rPr lang="ru-RU" sz="1200" b="0" dirty="0" smtClean="0"/>
                        <a:t>820</a:t>
                      </a:r>
                      <a:endParaRPr lang="ru-RU" sz="1200" b="0" dirty="0"/>
                    </a:p>
                  </a:txBody>
                  <a:tcPr marL="25815" marR="25815" marT="25815" marB="25815" anchor="ctr">
                    <a:lnL>
                      <a:noFill/>
                    </a:lnL>
                    <a:lnR>
                      <a:noFill/>
                    </a:lnR>
                    <a:lnT>
                      <a:noFill/>
                    </a:lnT>
                    <a:lnB>
                      <a:noFill/>
                    </a:lnB>
                  </a:tcPr>
                </a:tc>
                <a:tc>
                  <a:txBody>
                    <a:bodyPr/>
                    <a:lstStyle/>
                    <a:p>
                      <a:pPr algn="ctr" rtl="0"/>
                      <a:r>
                        <a:rPr lang="ru-RU" sz="1200" b="0" dirty="0" smtClean="0"/>
                        <a:t>10</a:t>
                      </a:r>
                      <a:endParaRPr lang="ru-RU" sz="1200" b="0" dirty="0"/>
                    </a:p>
                  </a:txBody>
                  <a:tcPr marL="25815" marR="25815" marT="25815" marB="25815" anchor="ctr">
                    <a:lnL>
                      <a:noFill/>
                    </a:lnL>
                    <a:lnR>
                      <a:noFill/>
                    </a:lnR>
                    <a:lnT>
                      <a:noFill/>
                    </a:lnT>
                    <a:lnB>
                      <a:noFill/>
                    </a:lnB>
                  </a:tcPr>
                </a:tc>
                <a:tc>
                  <a:txBody>
                    <a:bodyPr/>
                    <a:lstStyle/>
                    <a:p>
                      <a:pPr algn="ctr" rtl="0"/>
                      <a:r>
                        <a:rPr lang="ru-RU" sz="1200" b="0" dirty="0" smtClean="0"/>
                        <a:t>810</a:t>
                      </a:r>
                      <a:endParaRPr lang="ru-RU" sz="1200" b="0" dirty="0"/>
                    </a:p>
                  </a:txBody>
                  <a:tcPr marL="25815" marR="25815" marT="25815" marB="25815" anchor="ctr">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dirty="0" smtClean="0"/>
                        <a:t>сталь с АКП</a:t>
                      </a:r>
                    </a:p>
                  </a:txBody>
                  <a:tcPr marL="25815" marR="25815" marT="25815" marB="25815" anchor="ctr">
                    <a:lnL>
                      <a:noFill/>
                    </a:lnL>
                    <a:lnR>
                      <a:noFill/>
                    </a:lnR>
                    <a:lnT>
                      <a:noFill/>
                    </a:lnT>
                    <a:lnB>
                      <a:noFill/>
                    </a:lnB>
                  </a:tcPr>
                </a:tc>
                <a:tc>
                  <a:txBody>
                    <a:bodyPr/>
                    <a:lstStyle/>
                    <a:p>
                      <a:pPr algn="ctr" rtl="0"/>
                      <a:r>
                        <a:rPr lang="ru-RU" sz="1200" b="0" dirty="0" smtClean="0"/>
                        <a:t>199,00</a:t>
                      </a:r>
                    </a:p>
                  </a:txBody>
                  <a:tcPr marL="25815" marR="25815" marT="25815" marB="25815" anchor="ctr">
                    <a:lnL>
                      <a:noFill/>
                    </a:lnL>
                    <a:lnR>
                      <a:noFill/>
                    </a:lnR>
                    <a:lnT>
                      <a:noFill/>
                    </a:lnT>
                    <a:lnB>
                      <a:noFill/>
                    </a:lnB>
                  </a:tcPr>
                </a:tc>
                <a:tc>
                  <a:txBody>
                    <a:bodyPr/>
                    <a:lstStyle/>
                    <a:p>
                      <a:pPr algn="ctr" rtl="0"/>
                      <a:r>
                        <a:rPr lang="ru-RU" sz="1200" b="0" dirty="0" smtClean="0"/>
                        <a:t>14500</a:t>
                      </a:r>
                      <a:endParaRPr lang="ru-RU" sz="1200" b="0" dirty="0"/>
                    </a:p>
                  </a:txBody>
                  <a:tcPr marL="25815" marR="25815" marT="25815" marB="25815" anchor="ctr">
                    <a:lnL>
                      <a:noFill/>
                    </a:lnL>
                    <a:lnR>
                      <a:noFill/>
                    </a:lnR>
                    <a:lnT>
                      <a:noFill/>
                    </a:lnT>
                    <a:lnB>
                      <a:noFill/>
                    </a:lnB>
                  </a:tcPr>
                </a:tc>
              </a:tr>
              <a:tr h="337734">
                <a:tc>
                  <a:txBody>
                    <a:bodyPr/>
                    <a:lstStyle/>
                    <a:p>
                      <a:pPr algn="ctr" rtl="0"/>
                      <a:r>
                        <a:rPr lang="ru-RU" sz="1200" b="0"/>
                        <a:t>1000</a:t>
                      </a:r>
                    </a:p>
                  </a:txBody>
                  <a:tcPr marL="25815" marR="25815" marT="25815" marB="25815" anchor="ctr">
                    <a:lnL>
                      <a:noFill/>
                    </a:lnL>
                    <a:lnR>
                      <a:noFill/>
                    </a:lnR>
                    <a:lnT>
                      <a:noFill/>
                    </a:lnT>
                    <a:lnB>
                      <a:noFill/>
                    </a:lnB>
                  </a:tcPr>
                </a:tc>
                <a:tc>
                  <a:txBody>
                    <a:bodyPr/>
                    <a:lstStyle/>
                    <a:p>
                      <a:pPr algn="ctr" rtl="0"/>
                      <a:r>
                        <a:rPr lang="ru-RU" sz="1200" b="0"/>
                        <a:t>13,5</a:t>
                      </a:r>
                    </a:p>
                  </a:txBody>
                  <a:tcPr marL="25815" marR="25815" marT="25815" marB="25815" anchor="ctr">
                    <a:lnL>
                      <a:noFill/>
                    </a:lnL>
                    <a:lnR>
                      <a:noFill/>
                    </a:lnR>
                    <a:lnT>
                      <a:noFill/>
                    </a:lnT>
                    <a:lnB>
                      <a:noFill/>
                    </a:lnB>
                  </a:tcPr>
                </a:tc>
                <a:tc>
                  <a:txBody>
                    <a:bodyPr/>
                    <a:lstStyle/>
                    <a:p>
                      <a:pPr algn="ctr" rtl="0"/>
                      <a:r>
                        <a:rPr lang="ru-RU" sz="1200" b="0"/>
                        <a:t>973</a:t>
                      </a:r>
                    </a:p>
                  </a:txBody>
                  <a:tcPr marL="25815" marR="25815" marT="25815" marB="25815" anchor="ctr">
                    <a:lnL>
                      <a:noFill/>
                    </a:lnL>
                    <a:lnR>
                      <a:noFill/>
                    </a:lnR>
                    <a:lnT>
                      <a:noFill/>
                    </a:lnT>
                    <a:lnB>
                      <a:noFill/>
                    </a:lnB>
                  </a:tcPr>
                </a:tc>
                <a:tc>
                  <a:txBody>
                    <a:bodyPr/>
                    <a:lstStyle/>
                    <a:p>
                      <a:pPr algn="ctr" rtl="0"/>
                      <a:r>
                        <a:rPr lang="ru-RU" sz="1200" b="0"/>
                        <a:t>чугун ВЧШГ</a:t>
                      </a:r>
                    </a:p>
                  </a:txBody>
                  <a:tcPr marL="25815" marR="25815" marT="25815" marB="25815" anchor="ctr">
                    <a:lnL>
                      <a:noFill/>
                    </a:lnL>
                    <a:lnR>
                      <a:noFill/>
                    </a:lnR>
                    <a:lnT>
                      <a:noFill/>
                    </a:lnT>
                    <a:lnB>
                      <a:noFill/>
                    </a:lnB>
                  </a:tcPr>
                </a:tc>
                <a:tc>
                  <a:txBody>
                    <a:bodyPr/>
                    <a:lstStyle/>
                    <a:p>
                      <a:pPr algn="ctr" rtl="0"/>
                      <a:r>
                        <a:rPr lang="ru-RU" sz="1200" b="0"/>
                        <a:t>336,17</a:t>
                      </a:r>
                    </a:p>
                  </a:txBody>
                  <a:tcPr marL="25815" marR="25815" marT="25815" marB="25815" anchor="ctr">
                    <a:lnL>
                      <a:noFill/>
                    </a:lnL>
                    <a:lnR>
                      <a:noFill/>
                    </a:lnR>
                    <a:lnT>
                      <a:noFill/>
                    </a:lnT>
                    <a:lnB>
                      <a:noFill/>
                    </a:lnB>
                  </a:tcPr>
                </a:tc>
                <a:tc>
                  <a:txBody>
                    <a:bodyPr/>
                    <a:lstStyle/>
                    <a:p>
                      <a:pPr algn="ctr" rtl="0"/>
                      <a:r>
                        <a:rPr lang="ru-RU" sz="1200" b="0" dirty="0"/>
                        <a:t>16 983</a:t>
                      </a:r>
                    </a:p>
                  </a:txBody>
                  <a:tcPr marL="25815" marR="25815" marT="25815" marB="25815" anchor="ctr">
                    <a:lnL>
                      <a:noFill/>
                    </a:lnL>
                    <a:lnR>
                      <a:noFill/>
                    </a:lnR>
                    <a:lnT>
                      <a:noFill/>
                    </a:lnT>
                    <a:lnB>
                      <a:noFill/>
                    </a:lnB>
                  </a:tcPr>
                </a:tc>
              </a:tr>
              <a:tr h="244184">
                <a:tc>
                  <a:txBody>
                    <a:bodyPr/>
                    <a:lstStyle/>
                    <a:p>
                      <a:pPr algn="ctr" rtl="0"/>
                      <a:r>
                        <a:rPr lang="ru-RU" sz="1200" b="0"/>
                        <a:t>1020</a:t>
                      </a:r>
                    </a:p>
                  </a:txBody>
                  <a:tcPr marL="25815" marR="25815" marT="25815" marB="25815" anchor="ctr">
                    <a:lnL>
                      <a:noFill/>
                    </a:lnL>
                    <a:lnR>
                      <a:noFill/>
                    </a:lnR>
                    <a:lnT>
                      <a:noFill/>
                    </a:lnT>
                    <a:lnB>
                      <a:noFill/>
                    </a:lnB>
                  </a:tcPr>
                </a:tc>
                <a:tc>
                  <a:txBody>
                    <a:bodyPr/>
                    <a:lstStyle/>
                    <a:p>
                      <a:pPr algn="ctr" rtl="0"/>
                      <a:r>
                        <a:rPr lang="ru-RU" sz="1200" b="0"/>
                        <a:t>9</a:t>
                      </a:r>
                    </a:p>
                  </a:txBody>
                  <a:tcPr marL="25815" marR="25815" marT="25815" marB="25815" anchor="ctr">
                    <a:lnL>
                      <a:noFill/>
                    </a:lnL>
                    <a:lnR>
                      <a:noFill/>
                    </a:lnR>
                    <a:lnT>
                      <a:noFill/>
                    </a:lnT>
                    <a:lnB>
                      <a:noFill/>
                    </a:lnB>
                  </a:tcPr>
                </a:tc>
                <a:tc>
                  <a:txBody>
                    <a:bodyPr/>
                    <a:lstStyle/>
                    <a:p>
                      <a:pPr algn="ctr" rtl="0"/>
                      <a:r>
                        <a:rPr lang="ru-RU" sz="1200" b="0" dirty="0"/>
                        <a:t>1002</a:t>
                      </a:r>
                    </a:p>
                  </a:txBody>
                  <a:tcPr marL="25815" marR="25815" marT="25815" marB="25815" anchor="ctr">
                    <a:lnL>
                      <a:noFill/>
                    </a:lnL>
                    <a:lnR>
                      <a:noFill/>
                    </a:lnR>
                    <a:lnT>
                      <a:noFill/>
                    </a:lnT>
                    <a:lnB>
                      <a:noFill/>
                    </a:lnB>
                  </a:tcPr>
                </a:tc>
                <a:tc>
                  <a:txBody>
                    <a:bodyPr/>
                    <a:lstStyle/>
                    <a:p>
                      <a:pPr algn="ctr" rtl="0"/>
                      <a:r>
                        <a:rPr lang="ru-RU" sz="1200" b="0" dirty="0"/>
                        <a:t>сталь с АКП</a:t>
                      </a:r>
                    </a:p>
                  </a:txBody>
                  <a:tcPr marL="25815" marR="25815" marT="25815" marB="25815" anchor="ctr">
                    <a:lnL>
                      <a:noFill/>
                    </a:lnL>
                    <a:lnR>
                      <a:noFill/>
                    </a:lnR>
                    <a:lnT>
                      <a:noFill/>
                    </a:lnT>
                    <a:lnB>
                      <a:noFill/>
                    </a:lnB>
                  </a:tcPr>
                </a:tc>
                <a:tc>
                  <a:txBody>
                    <a:bodyPr/>
                    <a:lstStyle/>
                    <a:p>
                      <a:pPr algn="ctr" rtl="0"/>
                      <a:r>
                        <a:rPr lang="ru-RU" sz="1200" b="0"/>
                        <a:t>224,39</a:t>
                      </a:r>
                    </a:p>
                  </a:txBody>
                  <a:tcPr marL="25815" marR="25815" marT="25815" marB="25815" anchor="ctr">
                    <a:lnL>
                      <a:noFill/>
                    </a:lnL>
                    <a:lnR>
                      <a:noFill/>
                    </a:lnR>
                    <a:lnT>
                      <a:noFill/>
                    </a:lnT>
                    <a:lnB>
                      <a:noFill/>
                    </a:lnB>
                  </a:tcPr>
                </a:tc>
                <a:tc>
                  <a:txBody>
                    <a:bodyPr/>
                    <a:lstStyle/>
                    <a:p>
                      <a:pPr algn="ctr" rtl="0"/>
                      <a:r>
                        <a:rPr lang="ru-RU" sz="1200" b="0" dirty="0"/>
                        <a:t>12904</a:t>
                      </a:r>
                    </a:p>
                  </a:txBody>
                  <a:tcPr marL="25815" marR="25815" marT="25815" marB="25815" anchor="ctr">
                    <a:lnL>
                      <a:noFill/>
                    </a:lnL>
                    <a:lnR>
                      <a:noFill/>
                    </a:lnR>
                    <a:lnT>
                      <a:noFill/>
                    </a:lnT>
                    <a:lnB>
                      <a:noFill/>
                    </a:lnB>
                  </a:tcPr>
                </a:tc>
              </a:tr>
              <a:tr h="337734">
                <a:tc>
                  <a:txBody>
                    <a:bodyPr/>
                    <a:lstStyle/>
                    <a:p>
                      <a:pPr algn="ctr" rtl="0"/>
                      <a:r>
                        <a:rPr lang="ru-RU" sz="1200" b="0" dirty="0"/>
                        <a:t>1000</a:t>
                      </a:r>
                    </a:p>
                  </a:txBody>
                  <a:tcPr marL="25815" marR="25815" marT="25815" marB="25815" anchor="ctr">
                    <a:lnL>
                      <a:noFill/>
                    </a:lnL>
                    <a:lnR>
                      <a:noFill/>
                    </a:lnR>
                    <a:lnT>
                      <a:noFill/>
                    </a:lnT>
                    <a:lnB>
                      <a:noFill/>
                    </a:lnB>
                  </a:tcPr>
                </a:tc>
                <a:tc>
                  <a:txBody>
                    <a:bodyPr/>
                    <a:lstStyle/>
                    <a:p>
                      <a:pPr algn="ctr" rtl="0"/>
                      <a:r>
                        <a:rPr lang="ru-RU" sz="1200" b="0" dirty="0" smtClean="0"/>
                        <a:t>90,8</a:t>
                      </a:r>
                      <a:endParaRPr lang="ru-RU" sz="1200" b="0" dirty="0"/>
                    </a:p>
                  </a:txBody>
                  <a:tcPr marL="25815" marR="25815" marT="25815" marB="25815" anchor="ctr">
                    <a:lnL>
                      <a:noFill/>
                    </a:lnL>
                    <a:lnR>
                      <a:noFill/>
                    </a:lnR>
                    <a:lnT>
                      <a:noFill/>
                    </a:lnT>
                    <a:lnB>
                      <a:noFill/>
                    </a:lnB>
                  </a:tcPr>
                </a:tc>
                <a:tc>
                  <a:txBody>
                    <a:bodyPr/>
                    <a:lstStyle/>
                    <a:p>
                      <a:pPr algn="ctr" rtl="0"/>
                      <a:r>
                        <a:rPr lang="ru-RU" sz="1200" b="0" dirty="0" smtClean="0"/>
                        <a:t>818,4</a:t>
                      </a:r>
                      <a:endParaRPr lang="ru-RU" sz="1200" b="0" dirty="0"/>
                    </a:p>
                  </a:txBody>
                  <a:tcPr marL="25815" marR="25815" marT="25815" marB="25815" anchor="ctr">
                    <a:lnL>
                      <a:noFill/>
                    </a:lnL>
                    <a:lnR>
                      <a:noFill/>
                    </a:lnR>
                    <a:lnT>
                      <a:noFill/>
                    </a:lnT>
                    <a:lnB>
                      <a:noFill/>
                    </a:lnB>
                  </a:tcPr>
                </a:tc>
                <a:tc>
                  <a:txBody>
                    <a:bodyPr/>
                    <a:lstStyle/>
                    <a:p>
                      <a:pPr algn="ctr" rtl="0"/>
                      <a:r>
                        <a:rPr lang="ru-RU" sz="1200" b="0" dirty="0"/>
                        <a:t>ПЭ 100</a:t>
                      </a:r>
                      <a:r>
                        <a:rPr lang="en-US" sz="1200" b="0" dirty="0"/>
                        <a:t>SDR </a:t>
                      </a:r>
                      <a:r>
                        <a:rPr lang="ru-RU" sz="1200" b="0" dirty="0" smtClean="0"/>
                        <a:t>11</a:t>
                      </a:r>
                      <a:endParaRPr lang="en-US" sz="1200" b="0" dirty="0"/>
                    </a:p>
                  </a:txBody>
                  <a:tcPr marL="25815" marR="25815" marT="25815" marB="25815" anchor="ctr">
                    <a:lnL>
                      <a:noFill/>
                    </a:lnL>
                    <a:lnR>
                      <a:noFill/>
                    </a:lnR>
                    <a:lnT>
                      <a:noFill/>
                    </a:lnT>
                    <a:lnB>
                      <a:noFill/>
                    </a:lnB>
                  </a:tcPr>
                </a:tc>
                <a:tc>
                  <a:txBody>
                    <a:bodyPr/>
                    <a:lstStyle/>
                    <a:p>
                      <a:pPr algn="ctr" rtl="0"/>
                      <a:r>
                        <a:rPr lang="ru-RU" sz="1200" b="0" dirty="0"/>
                        <a:t>178,90</a:t>
                      </a:r>
                    </a:p>
                  </a:txBody>
                  <a:tcPr marL="25815" marR="25815" marT="25815" marB="25815" anchor="ctr">
                    <a:lnL>
                      <a:noFill/>
                    </a:lnL>
                    <a:lnR>
                      <a:noFill/>
                    </a:lnR>
                    <a:lnT>
                      <a:noFill/>
                    </a:lnT>
                    <a:lnB>
                      <a:noFill/>
                    </a:lnB>
                  </a:tcPr>
                </a:tc>
                <a:tc>
                  <a:txBody>
                    <a:bodyPr/>
                    <a:lstStyle/>
                    <a:p>
                      <a:pPr algn="ctr" rtl="0"/>
                      <a:r>
                        <a:rPr lang="ru-RU" sz="1200" b="0" dirty="0" smtClean="0"/>
                        <a:t>37180</a:t>
                      </a:r>
                      <a:endParaRPr lang="ru-RU" sz="1200" b="0" dirty="0"/>
                    </a:p>
                  </a:txBody>
                  <a:tcPr marL="25815" marR="25815" marT="25815" marB="25815" anchor="ctr">
                    <a:lnL>
                      <a:noFill/>
                    </a:lnL>
                    <a:lnR>
                      <a:noFill/>
                    </a:lnR>
                    <a:lnT>
                      <a:noFill/>
                    </a:lnT>
                    <a:lnB>
                      <a:noFill/>
                    </a:lnB>
                  </a:tcPr>
                </a:tc>
              </a:tr>
              <a:tr h="337734">
                <a:tc>
                  <a:txBody>
                    <a:bodyPr/>
                    <a:lstStyle/>
                    <a:p>
                      <a:pPr algn="ctr" rtl="0"/>
                      <a:r>
                        <a:rPr lang="ru-RU" sz="1200" b="0"/>
                        <a:t>1000</a:t>
                      </a:r>
                    </a:p>
                  </a:txBody>
                  <a:tcPr marL="25815" marR="25815" marT="25815" marB="25815" anchor="ctr">
                    <a:lnL>
                      <a:noFill/>
                    </a:lnL>
                    <a:lnR>
                      <a:noFill/>
                    </a:lnR>
                    <a:lnT>
                      <a:noFill/>
                    </a:lnT>
                    <a:lnB>
                      <a:noFill/>
                    </a:lnB>
                  </a:tcPr>
                </a:tc>
                <a:tc>
                  <a:txBody>
                    <a:bodyPr/>
                    <a:lstStyle/>
                    <a:p>
                      <a:pPr algn="ctr" rtl="0"/>
                      <a:r>
                        <a:rPr lang="ru-RU" sz="1200" b="0" dirty="0"/>
                        <a:t>17</a:t>
                      </a:r>
                    </a:p>
                  </a:txBody>
                  <a:tcPr marL="25815" marR="25815" marT="25815" marB="25815" anchor="ctr">
                    <a:lnL>
                      <a:noFill/>
                    </a:lnL>
                    <a:lnR>
                      <a:noFill/>
                    </a:lnR>
                    <a:lnT>
                      <a:noFill/>
                    </a:lnT>
                    <a:lnB>
                      <a:noFill/>
                    </a:lnB>
                  </a:tcPr>
                </a:tc>
                <a:tc>
                  <a:txBody>
                    <a:bodyPr/>
                    <a:lstStyle/>
                    <a:p>
                      <a:pPr algn="ctr" rtl="0"/>
                      <a:r>
                        <a:rPr lang="ru-RU" sz="1200" b="0" dirty="0"/>
                        <a:t>966</a:t>
                      </a:r>
                    </a:p>
                  </a:txBody>
                  <a:tcPr marL="25815" marR="25815" marT="25815" marB="25815" anchor="ctr">
                    <a:lnL>
                      <a:noFill/>
                    </a:lnL>
                    <a:lnR>
                      <a:noFill/>
                    </a:lnR>
                    <a:lnT>
                      <a:noFill/>
                    </a:lnT>
                    <a:lnB>
                      <a:noFill/>
                    </a:lnB>
                  </a:tcPr>
                </a:tc>
                <a:tc>
                  <a:txBody>
                    <a:bodyPr/>
                    <a:lstStyle/>
                    <a:p>
                      <a:pPr algn="ctr" rtl="0"/>
                      <a:r>
                        <a:rPr lang="ru-RU" sz="1200" b="0" dirty="0"/>
                        <a:t>стеклопластик</a:t>
                      </a:r>
                    </a:p>
                  </a:txBody>
                  <a:tcPr marL="25815" marR="25815" marT="25815" marB="25815" anchor="ctr">
                    <a:lnL>
                      <a:noFill/>
                    </a:lnL>
                    <a:lnR>
                      <a:noFill/>
                    </a:lnR>
                    <a:lnT>
                      <a:noFill/>
                    </a:lnT>
                    <a:lnB>
                      <a:noFill/>
                    </a:lnB>
                  </a:tcPr>
                </a:tc>
                <a:tc>
                  <a:txBody>
                    <a:bodyPr/>
                    <a:lstStyle/>
                    <a:p>
                      <a:pPr algn="ctr" rtl="0"/>
                      <a:r>
                        <a:rPr lang="ru-RU" sz="1200" b="0" dirty="0"/>
                        <a:t>85,00</a:t>
                      </a:r>
                    </a:p>
                  </a:txBody>
                  <a:tcPr marL="25815" marR="25815" marT="25815" marB="25815" anchor="ctr">
                    <a:lnL>
                      <a:noFill/>
                    </a:lnL>
                    <a:lnR>
                      <a:noFill/>
                    </a:lnR>
                    <a:lnT>
                      <a:noFill/>
                    </a:lnT>
                    <a:lnB>
                      <a:noFill/>
                    </a:lnB>
                  </a:tcPr>
                </a:tc>
                <a:tc>
                  <a:txBody>
                    <a:bodyPr/>
                    <a:lstStyle/>
                    <a:p>
                      <a:pPr algn="ctr" rtl="0"/>
                      <a:r>
                        <a:rPr lang="ru-RU" sz="1200" b="0"/>
                        <a:t>16 700</a:t>
                      </a:r>
                    </a:p>
                  </a:txBody>
                  <a:tcPr marL="25815" marR="25815" marT="25815" marB="25815" anchor="ctr">
                    <a:lnL>
                      <a:noFill/>
                    </a:lnL>
                    <a:lnR>
                      <a:noFill/>
                    </a:lnR>
                    <a:lnT>
                      <a:noFill/>
                    </a:lnT>
                    <a:lnB>
                      <a:noFill/>
                    </a:lnB>
                  </a:tcPr>
                </a:tc>
              </a:tr>
              <a:tr h="337734">
                <a:tc>
                  <a:txBody>
                    <a:bodyPr/>
                    <a:lstStyle/>
                    <a:p>
                      <a:pPr algn="ctr" rtl="0"/>
                      <a:r>
                        <a:rPr lang="ru-RU" sz="1200" b="0"/>
                        <a:t>1000</a:t>
                      </a:r>
                    </a:p>
                  </a:txBody>
                  <a:tcPr marL="25815" marR="25815" marT="25815" marB="25815" anchor="ctr">
                    <a:lnL>
                      <a:noFill/>
                    </a:lnL>
                    <a:lnR>
                      <a:noFill/>
                    </a:lnR>
                    <a:lnT>
                      <a:noFill/>
                    </a:lnT>
                    <a:lnB>
                      <a:noFill/>
                    </a:lnB>
                  </a:tcPr>
                </a:tc>
                <a:tc>
                  <a:txBody>
                    <a:bodyPr/>
                    <a:lstStyle/>
                    <a:p>
                      <a:pPr algn="ctr" rtl="0"/>
                      <a:r>
                        <a:rPr lang="ru-RU" sz="1200" b="0"/>
                        <a:t>5,0</a:t>
                      </a:r>
                    </a:p>
                  </a:txBody>
                  <a:tcPr marL="25815" marR="25815" marT="25815" marB="25815" anchor="ctr">
                    <a:lnL>
                      <a:noFill/>
                    </a:lnL>
                    <a:lnR>
                      <a:noFill/>
                    </a:lnR>
                    <a:lnT>
                      <a:noFill/>
                    </a:lnT>
                    <a:lnB>
                      <a:noFill/>
                    </a:lnB>
                  </a:tcPr>
                </a:tc>
                <a:tc>
                  <a:txBody>
                    <a:bodyPr/>
                    <a:lstStyle/>
                    <a:p>
                      <a:pPr algn="ctr" rtl="0"/>
                      <a:r>
                        <a:rPr lang="ru-RU" sz="1200" b="0"/>
                        <a:t>851</a:t>
                      </a:r>
                    </a:p>
                  </a:txBody>
                  <a:tcPr marL="25815" marR="25815" marT="25815" marB="25815" anchor="ctr">
                    <a:lnL>
                      <a:noFill/>
                    </a:lnL>
                    <a:lnR>
                      <a:noFill/>
                    </a:lnR>
                    <a:lnT>
                      <a:noFill/>
                    </a:lnT>
                    <a:lnB>
                      <a:noFill/>
                    </a:lnB>
                  </a:tcPr>
                </a:tc>
                <a:tc>
                  <a:txBody>
                    <a:bodyPr/>
                    <a:lstStyle/>
                    <a:p>
                      <a:pPr algn="ctr" rtl="0"/>
                      <a:r>
                        <a:rPr lang="ru-RU" sz="1200" b="0" dirty="0"/>
                        <a:t>труба КОРСИС</a:t>
                      </a:r>
                    </a:p>
                  </a:txBody>
                  <a:tcPr marL="25815" marR="25815" marT="25815" marB="25815" anchor="ctr">
                    <a:lnL>
                      <a:noFill/>
                    </a:lnL>
                    <a:lnR>
                      <a:noFill/>
                    </a:lnR>
                    <a:lnT>
                      <a:noFill/>
                    </a:lnT>
                    <a:lnB>
                      <a:noFill/>
                    </a:lnB>
                  </a:tcPr>
                </a:tc>
                <a:tc>
                  <a:txBody>
                    <a:bodyPr/>
                    <a:lstStyle/>
                    <a:p>
                      <a:pPr algn="ctr" rtl="0"/>
                      <a:r>
                        <a:rPr lang="ru-RU" sz="1200" b="0"/>
                        <a:t>51,70</a:t>
                      </a:r>
                    </a:p>
                  </a:txBody>
                  <a:tcPr marL="25815" marR="25815" marT="25815" marB="25815" anchor="ctr">
                    <a:lnL>
                      <a:noFill/>
                    </a:lnL>
                    <a:lnR>
                      <a:noFill/>
                    </a:lnR>
                    <a:lnT>
                      <a:noFill/>
                    </a:lnT>
                    <a:lnB>
                      <a:noFill/>
                    </a:lnB>
                  </a:tcPr>
                </a:tc>
                <a:tc>
                  <a:txBody>
                    <a:bodyPr/>
                    <a:lstStyle/>
                    <a:p>
                      <a:pPr algn="ctr" rtl="0"/>
                      <a:r>
                        <a:rPr lang="ru-RU" sz="1200" b="0"/>
                        <a:t>7 112</a:t>
                      </a:r>
                    </a:p>
                  </a:txBody>
                  <a:tcPr marL="25815" marR="25815" marT="25815" marB="25815" anchor="ctr">
                    <a:lnL>
                      <a:noFill/>
                    </a:lnL>
                    <a:lnR>
                      <a:noFill/>
                    </a:lnR>
                    <a:lnT>
                      <a:noFill/>
                    </a:lnT>
                    <a:lnB>
                      <a:noFill/>
                    </a:lnB>
                  </a:tcPr>
                </a:tc>
              </a:tr>
              <a:tr h="337734">
                <a:tc>
                  <a:txBody>
                    <a:bodyPr/>
                    <a:lstStyle/>
                    <a:p>
                      <a:pPr algn="ctr" rtl="0"/>
                      <a:r>
                        <a:rPr lang="ru-RU" sz="1200" b="0"/>
                        <a:t>1200</a:t>
                      </a:r>
                    </a:p>
                  </a:txBody>
                  <a:tcPr marL="25815" marR="25815" marT="25815" marB="25815" anchor="ctr">
                    <a:lnL>
                      <a:noFill/>
                    </a:lnL>
                    <a:lnR>
                      <a:noFill/>
                    </a:lnR>
                    <a:lnT>
                      <a:noFill/>
                    </a:lnT>
                    <a:lnB>
                      <a:noFill/>
                    </a:lnB>
                  </a:tcPr>
                </a:tc>
                <a:tc>
                  <a:txBody>
                    <a:bodyPr/>
                    <a:lstStyle/>
                    <a:p>
                      <a:pPr algn="ctr" rtl="0"/>
                      <a:r>
                        <a:rPr lang="ru-RU" sz="1200" b="0"/>
                        <a:t>5,0</a:t>
                      </a:r>
                    </a:p>
                  </a:txBody>
                  <a:tcPr marL="25815" marR="25815" marT="25815" marB="25815" anchor="ctr">
                    <a:lnL>
                      <a:noFill/>
                    </a:lnL>
                    <a:lnR>
                      <a:noFill/>
                    </a:lnR>
                    <a:lnT>
                      <a:noFill/>
                    </a:lnT>
                    <a:lnB>
                      <a:noFill/>
                    </a:lnB>
                  </a:tcPr>
                </a:tc>
                <a:tc>
                  <a:txBody>
                    <a:bodyPr/>
                    <a:lstStyle/>
                    <a:p>
                      <a:pPr algn="ctr" rtl="0"/>
                      <a:r>
                        <a:rPr lang="ru-RU" sz="1200" b="0"/>
                        <a:t>1030</a:t>
                      </a:r>
                    </a:p>
                  </a:txBody>
                  <a:tcPr marL="25815" marR="25815" marT="25815" marB="25815" anchor="ctr">
                    <a:lnL>
                      <a:noFill/>
                    </a:lnL>
                    <a:lnR>
                      <a:noFill/>
                    </a:lnR>
                    <a:lnT>
                      <a:noFill/>
                    </a:lnT>
                    <a:lnB>
                      <a:noFill/>
                    </a:lnB>
                  </a:tcPr>
                </a:tc>
                <a:tc>
                  <a:txBody>
                    <a:bodyPr/>
                    <a:lstStyle/>
                    <a:p>
                      <a:pPr algn="ctr" rtl="0"/>
                      <a:r>
                        <a:rPr lang="ru-RU" sz="1200" b="0"/>
                        <a:t>труба КОРСИС</a:t>
                      </a:r>
                    </a:p>
                  </a:txBody>
                  <a:tcPr marL="25815" marR="25815" marT="25815" marB="25815" anchor="ctr">
                    <a:lnL>
                      <a:noFill/>
                    </a:lnL>
                    <a:lnR>
                      <a:noFill/>
                    </a:lnR>
                    <a:lnT>
                      <a:noFill/>
                    </a:lnT>
                    <a:lnB>
                      <a:noFill/>
                    </a:lnB>
                  </a:tcPr>
                </a:tc>
                <a:tc>
                  <a:txBody>
                    <a:bodyPr/>
                    <a:lstStyle/>
                    <a:p>
                      <a:pPr algn="ctr" rtl="0"/>
                      <a:r>
                        <a:rPr lang="ru-RU" sz="1200" b="0"/>
                        <a:t>66,90</a:t>
                      </a:r>
                    </a:p>
                  </a:txBody>
                  <a:tcPr marL="25815" marR="25815" marT="25815" marB="25815" anchor="ctr">
                    <a:lnL>
                      <a:noFill/>
                    </a:lnL>
                    <a:lnR>
                      <a:noFill/>
                    </a:lnR>
                    <a:lnT>
                      <a:noFill/>
                    </a:lnT>
                    <a:lnB>
                      <a:noFill/>
                    </a:lnB>
                  </a:tcPr>
                </a:tc>
                <a:tc>
                  <a:txBody>
                    <a:bodyPr/>
                    <a:lstStyle/>
                    <a:p>
                      <a:pPr algn="ctr" rtl="0"/>
                      <a:r>
                        <a:rPr lang="ru-RU" sz="1200" b="0" dirty="0"/>
                        <a:t>9 151</a:t>
                      </a:r>
                    </a:p>
                  </a:txBody>
                  <a:tcPr marL="25815" marR="25815" marT="25815" marB="25815"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85720" y="142852"/>
            <a:ext cx="8715436" cy="6636961"/>
          </a:xfrm>
          <a:prstGeom prst="rect">
            <a:avLst/>
          </a:prstGeom>
        </p:spPr>
        <p:txBody>
          <a:bodyPr wrap="square">
            <a:spAutoFit/>
          </a:bodyPr>
          <a:lstStyle/>
          <a:p>
            <a:r>
              <a:rPr lang="ru-RU" sz="1300" dirty="0" smtClean="0"/>
              <a:t>В частности, при строительстве водопровода к г. Ейску согласно технико-экономическому обоснованию (ТЭО) проекта при длине водопровода - 39,075 км из стеклопластиковых труб потребуется в соответствии с технологией укладки - 109778 м</a:t>
            </a:r>
            <a:r>
              <a:rPr lang="ru-RU" sz="1300" baseline="30000" dirty="0" smtClean="0"/>
              <a:t>3</a:t>
            </a:r>
            <a:r>
              <a:rPr lang="ru-RU" sz="1300" dirty="0" smtClean="0"/>
              <a:t> песка фракции 3-5мм для засыпки трубы из стеклопластика (стоимость песка составит 100-130 млн. рублей и это еще без учета временных дорог к месту засыпки и последующую их рекультивацию так как водопровод пройдет по землям </a:t>
            </a:r>
            <a:r>
              <a:rPr lang="ru-RU" sz="1300" dirty="0" err="1" smtClean="0"/>
              <a:t>сельхозназначения</a:t>
            </a:r>
            <a:r>
              <a:rPr lang="ru-RU" sz="1300" dirty="0" smtClean="0"/>
              <a:t>.</a:t>
            </a:r>
          </a:p>
          <a:p>
            <a:endParaRPr lang="ru-RU" sz="1300" dirty="0" smtClean="0"/>
          </a:p>
          <a:p>
            <a:r>
              <a:rPr lang="ru-RU" sz="1300" dirty="0" smtClean="0"/>
              <a:t>В случае применения стальных труб и наружным полиэтиленовым АКП толщиной -3,5 мм по ГОСТ 9602 с внутренним </a:t>
            </a:r>
            <a:r>
              <a:rPr lang="ru-RU" sz="1300" dirty="0" err="1" smtClean="0"/>
              <a:t>зпоксидным</a:t>
            </a:r>
            <a:r>
              <a:rPr lang="ru-RU" sz="1300" dirty="0" smtClean="0"/>
              <a:t> покрытием </a:t>
            </a:r>
            <a:r>
              <a:rPr lang="ru-RU" sz="1300" dirty="0" err="1" smtClean="0"/>
              <a:t>Amercoat</a:t>
            </a:r>
            <a:r>
              <a:rPr lang="ru-RU" sz="1300" dirty="0" smtClean="0"/>
              <a:t> 391 по ТУ139000-006-79580093-07, учитывая уменьшение диаметра трубы из-за снижения коэффициента трения с 900мм стеклопластиковых труб (стоимость — 14000руб. м </a:t>
            </a:r>
            <a:r>
              <a:rPr lang="ru-RU" sz="1300" dirty="0" err="1" smtClean="0"/>
              <a:t>пог</a:t>
            </a:r>
            <a:r>
              <a:rPr lang="ru-RU" sz="1300" dirty="0" smtClean="0"/>
              <a:t> ) на 820мм стальных ГОСТ 10706, 20295-85 сталь17 Г1С (стоимость - 8624 руб. м </a:t>
            </a:r>
            <a:r>
              <a:rPr lang="ru-RU" sz="1300" dirty="0" err="1" smtClean="0"/>
              <a:t>пог</a:t>
            </a:r>
            <a:r>
              <a:rPr lang="ru-RU" sz="1300" dirty="0" smtClean="0"/>
              <a:t>,), экономия на строительстве 39,075 км может составить на поставке труб 238 млн. руб., на отсутствие постели из песка 120 млн. руб. на уменьшении стоимости укладки трубопровода 9,22 млн. руб. Всего ориентировочно 367,22 млн. руб.Таким образом, общая стоимость строительства с заявленных по проекту стеклопластикового водовода- 956 </a:t>
            </a:r>
            <a:r>
              <a:rPr lang="ru-RU" sz="1300" dirty="0" err="1" smtClean="0"/>
              <a:t>млн.руб</a:t>
            </a:r>
            <a:r>
              <a:rPr lang="ru-RU" sz="1300" dirty="0" smtClean="0"/>
              <a:t> (в ценах 4 квартал 2006 г.) может уменьшится на 38% до -588 млн. руб. и это без учета значительного уменьшения земляных работ устройства временных дорог для подвоза песка.</a:t>
            </a:r>
          </a:p>
          <a:p>
            <a:endParaRPr lang="ru-RU" sz="1300" dirty="0" smtClean="0"/>
          </a:p>
          <a:p>
            <a:r>
              <a:rPr lang="ru-RU" sz="1300" dirty="0" smtClean="0"/>
              <a:t>Расходы по строительству могут быть еще более уменьшены в случае уменьшения диаметра трубопровода, что повлечет за собой увеличение скорости движения воды и соответственно потерю напора. В случае уменьшения диаметра трубы в два раза потребуется, исходя из ранее приведенных формул, потребление электроэнергии в трубопроводе из-за потери напора воды на транспортировку возрастет в 4 раза, но стоимость строительства 1км снизится более чем в 5 раз.</a:t>
            </a:r>
          </a:p>
          <a:p>
            <a:endParaRPr lang="ru-RU" sz="1300" dirty="0" smtClean="0"/>
          </a:p>
          <a:p>
            <a:r>
              <a:rPr lang="ru-RU" sz="1300" dirty="0" smtClean="0"/>
              <a:t>В любом случае приведенные примеры показывают, насколько технические решения, определяемые на этапе ТЭО службой заказчика, определяют дальнейшую стоимость объекта для инвестора, его годовые эксплуатационные затраты, амортизационные отчисления и т.д., что в конечном итоге определяет сроки окупаемости строительства и конечный тариф на услуги ЖКХ, одним из составляющих которого будет являться данный трубопровод.</a:t>
            </a:r>
          </a:p>
          <a:p>
            <a:r>
              <a:rPr lang="ru-RU" sz="1300" dirty="0" smtClean="0"/>
              <a:t>Отдельно бы хотелось обратить внимание на усиление роли технического надзора при строительстве. Привлечению службами заказчиков-застройщиков на конкурсной основе(Федеральный закон от 21июля 2005 года N 94-ФЗ "О размещении заказов на поставки товаров, выполнение работ, оказание услуг для государственных и муниципальных нужд"позволяет это делать) к выполнению этих функций специализированных организаций, имеющих большой опыт работы в этой сфере и способных оценить качество работ подрядных организаций, а также выявить участившиеся в последнее время попытки поставок некачественной продукции, в том числе, б/у труб.</a:t>
            </a:r>
            <a:endParaRPr lang="ru-RU"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орбция молекул.jpg"/>
          <p:cNvPicPr>
            <a:picLocks noChangeAspect="1"/>
          </p:cNvPicPr>
          <p:nvPr/>
        </p:nvPicPr>
        <p:blipFill>
          <a:blip r:embed="rId2" cstate="print"/>
          <a:stretch>
            <a:fillRect/>
          </a:stretch>
        </p:blipFill>
        <p:spPr>
          <a:xfrm>
            <a:off x="778706" y="428604"/>
            <a:ext cx="7793822" cy="57864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286412"/>
          </a:xfrm>
        </p:spPr>
        <p:txBody>
          <a:bodyPr>
            <a:normAutofit fontScale="25000" lnSpcReduction="20000"/>
          </a:bodyPr>
          <a:lstStyle/>
          <a:p>
            <a:r>
              <a:rPr lang="ru-RU" sz="6400" dirty="0" smtClean="0"/>
              <a:t>Сегодня, в век космических скоростей и </a:t>
            </a:r>
            <a:r>
              <a:rPr lang="ru-RU" sz="6400" dirty="0" err="1" smtClean="0"/>
              <a:t>нанотехнологий</a:t>
            </a:r>
            <a:r>
              <a:rPr lang="ru-RU" sz="6400" dirty="0" smtClean="0"/>
              <a:t> проектирование и строительство сетей питьевого водоснабжения и систем канализации в РФ производится по требованиям СНИП и ГОСТ, разработанным в еще в 70 — 80-х г.г., без учёта возможности применения современных технологий и материалов, в условиях существующих и возможных новых экологических загрязнений.</a:t>
            </a:r>
          </a:p>
          <a:p>
            <a:r>
              <a:rPr lang="ru-RU" sz="6400" dirty="0" smtClean="0"/>
              <a:t>Растущие темпы промышленного производства привели к значительному загрязнению окружающей среды, что не может не учитываться сегодня при проектировании питьевых водоводов.</a:t>
            </a:r>
          </a:p>
          <a:p>
            <a:r>
              <a:rPr lang="ru-RU" sz="6400" dirty="0" smtClean="0"/>
              <a:t>Учитывая актуальность проблемы обеспечения экологической безопасности трубопроводных систем питьевого водоснабжения, специалисты ОАО «Научно-исследовательский институт Коммунального водоснабжения и очистки воды»</a:t>
            </a:r>
            <a:r>
              <a:rPr lang="ru-RU" sz="6400" baseline="30000" dirty="0" smtClean="0"/>
              <a:t>16</a:t>
            </a:r>
            <a:r>
              <a:rPr lang="ru-RU" sz="6400" dirty="0" smtClean="0"/>
              <a:t> по поручению Комитета Государственной Думы по экологии (решение Комитета от 22.02.2006 г, № 70-1) изучили практику регламентации систем питьевого водоснабжения как в России, так и в ряде западных стран, а также исследования, публикации и регламенты по диффузионной проницаемости полимерных трубопроводов питьевого водоснабжения, выявлению и изучению загрязнённых территорий и выбору материалов трубопроводов водоснабжения в загрязнённых территориях, подтверждается, что технические и экологические стандарты западных стран, касающиеся применения того или иного конструкционного материала труб, зависят от конкретных условий предстоящей прокладки трубопроводов водоснабжения и, особенно, в отношении к системам водоводов из полиэтиленовых труб.</a:t>
            </a:r>
          </a:p>
          <a:p>
            <a:r>
              <a:rPr lang="ru-RU" sz="6400" dirty="0" smtClean="0"/>
              <a:t>В любом случае, при выборе материала строящегося питьевого водовода, приоритетом должно выступать состояние здоровья населения, которое не должно ухудшаться из-за качества питьевой воды, подаваемой по новому водоводу за время его длительной эксплуатации.</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Полиэтиленовые трубы</a:t>
            </a:r>
            <a:endParaRPr lang="ru-RU" dirty="0"/>
          </a:p>
        </p:txBody>
      </p:sp>
      <p:sp>
        <p:nvSpPr>
          <p:cNvPr id="3" name="Содержимое 2"/>
          <p:cNvSpPr>
            <a:spLocks noGrp="1"/>
          </p:cNvSpPr>
          <p:nvPr>
            <p:ph idx="1"/>
          </p:nvPr>
        </p:nvSpPr>
        <p:spPr/>
        <p:txBody>
          <a:bodyPr>
            <a:normAutofit fontScale="47500" lnSpcReduction="20000"/>
          </a:bodyPr>
          <a:lstStyle/>
          <a:p>
            <a:r>
              <a:rPr lang="ru-RU" dirty="0" smtClean="0"/>
              <a:t>Несомненно, у полиэтиленовых труб, особенно диаметром до 500мм, с рабочим давлением до 12 кг/см</a:t>
            </a:r>
            <a:r>
              <a:rPr lang="ru-RU" baseline="30000" dirty="0" smtClean="0"/>
              <a:t>2</a:t>
            </a:r>
            <a:r>
              <a:rPr lang="ru-RU" dirty="0" smtClean="0"/>
              <a:t>, есть неоспоримые преимущества: </a:t>
            </a:r>
          </a:p>
          <a:p>
            <a:r>
              <a:rPr lang="ru-RU" dirty="0" smtClean="0"/>
              <a:t>лёгкий вес; катушечная укладка в траншею (диаметры до 160мм) коррозионная устойчивость отсутствие зарастания проходного сечения высокая морозостойкость; длительный срок эксплуатации (не менее 50 лет);</a:t>
            </a:r>
          </a:p>
          <a:p>
            <a:r>
              <a:rPr lang="ru-RU" dirty="0" smtClean="0"/>
              <a:t>устойчивость к большинству химических соединений; надёжность сварного соединения, не уступающая надёжности самой трубы; относительно небольшая стоимость; возможность укладки без применения спецтехники, такой как трубоукладчики.</a:t>
            </a:r>
          </a:p>
          <a:p>
            <a:r>
              <a:rPr lang="ru-RU" dirty="0" smtClean="0"/>
              <a:t>В результате, в Краснодарском крае решением Технического совета № 01-ТС от 28.02.2006 г. запрещено использовать металлические трубы диаметром до 225мм, рабочим давлением до 10 кг/см</a:t>
            </a:r>
            <a:r>
              <a:rPr lang="ru-RU" baseline="30000" dirty="0" smtClean="0"/>
              <a:t>2 </a:t>
            </a:r>
            <a:r>
              <a:rPr lang="ru-RU" dirty="0" smtClean="0"/>
              <a:t>подземной прокладки.</a:t>
            </a:r>
          </a:p>
          <a:p>
            <a:r>
              <a:rPr lang="ru-RU" dirty="0" smtClean="0"/>
              <a:t>Исходя из вышеизложенного, прослеживается область применения полиэтиленовых труб, в качестве разводящих и подводящих систем в сфере ЖКХ. Однако, применять полиэтиленовые трубы даже небольших диаметров следует только в том случае, когда имеется уверенность в том, что территория не загрязнена углеводородами и другими отходами жизнедеятельности человека.</a:t>
            </a:r>
          </a:p>
          <a:p>
            <a:r>
              <a:rPr lang="ru-RU" dirty="0" smtClean="0"/>
              <a:t>В любом случае требуется тщательное изучение и подготовка трассы на предмет отсутствия загрязнений. Однако, учитывая небольшой объём работ в области применения небольших диаметров труб, в случае обнаружения старого или нового загрязнения, его проще и дешевле нейтрализовать, что крайне затруднительно и очень дорого сделать на магистральном водоводе.</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Трубы из стеклопластика</a:t>
            </a:r>
            <a:endParaRPr lang="ru-RU" dirty="0"/>
          </a:p>
        </p:txBody>
      </p:sp>
      <p:sp>
        <p:nvSpPr>
          <p:cNvPr id="3" name="Содержимое 2"/>
          <p:cNvSpPr>
            <a:spLocks noGrp="1"/>
          </p:cNvSpPr>
          <p:nvPr>
            <p:ph idx="1"/>
          </p:nvPr>
        </p:nvSpPr>
        <p:spPr>
          <a:xfrm>
            <a:off x="457200" y="1428736"/>
            <a:ext cx="8229600" cy="4697427"/>
          </a:xfrm>
        </p:spPr>
        <p:txBody>
          <a:bodyPr>
            <a:normAutofit fontScale="25000" lnSpcReduction="20000"/>
          </a:bodyPr>
          <a:lstStyle/>
          <a:p>
            <a:r>
              <a:rPr lang="ru-RU" sz="6400" dirty="0" smtClean="0"/>
              <a:t>Некоторое распространение в водопроводных сетях получили трубы из стеклопластика. При всех плюсах труб из этого материала, таких как сравнительно невысокий вес и удобство соединения в раструб, особого распространения стеклопластиковые трубы не получили из-за большей гигроскопичности материала, значительно меньшей устойчивости труб в нестабильных грунтах, а также худшей ремонтопригодности и высокой стоимости соединительных деталей, по сравнению с трубами из полиэтилена.</a:t>
            </a:r>
          </a:p>
          <a:p>
            <a:r>
              <a:rPr lang="ru-RU" sz="6800" dirty="0"/>
              <a:t>Также большим недостатком являются высокая стоимость соединительных деталей и необходимость на поворотах, тройниках и т.д. делать упоры (минус раструбного соединения), что вызывает увеличение стоимости и сроков строительства</a:t>
            </a:r>
            <a:r>
              <a:rPr lang="ru-RU" sz="6800" dirty="0" smtClean="0"/>
              <a:t>.</a:t>
            </a:r>
            <a:endParaRPr lang="ru-RU" sz="6400" dirty="0"/>
          </a:p>
          <a:p>
            <a:r>
              <a:rPr lang="ru-RU" sz="6400" dirty="0"/>
              <a:t>Трубы из стеклопластика имеют ряд недостатков, наиболее существенными среди которых являются гигроскопичность, что существенно снижает их работоспособность, а также недостаточная стойкость стеклопластика к истиранию, что обусловливает износ внутреннего слоя смолы и появление оголенного стекла. С гигиенической позиции, трубы из стеклопластика имеют ряд недостатков. Имеются сведения о раздражающем и </a:t>
            </a:r>
            <a:r>
              <a:rPr lang="ru-RU" sz="6400" dirty="0" err="1"/>
              <a:t>фиброгенном</a:t>
            </a:r>
            <a:r>
              <a:rPr lang="ru-RU" sz="6400" dirty="0"/>
              <a:t> действии стекловолокна при попадании в организм человека</a:t>
            </a:r>
            <a:r>
              <a:rPr lang="ru-RU" sz="6400" baseline="30000" dirty="0"/>
              <a:t>16</a:t>
            </a:r>
            <a:r>
              <a:rPr lang="ru-RU" sz="6400" dirty="0"/>
              <a:t>. Используемые при производстве труб эпоксидная и фенолформальдегидная смолы при попадании в воду также будут оказывать вредное воздействие на организм человека. В этой связи, в процессе эксплуатации возможно попадание в поток воды (под давлением) остатков веществ, вредных для здоровья. В соответствии с рекомендациями производителей труб, гарантийный срок хранения на открытых площадках составляет всего 6 месяцев </a:t>
            </a:r>
          </a:p>
          <a:p>
            <a:endParaRPr lang="ru-RU" sz="6400" dirty="0" smtClean="0"/>
          </a:p>
          <a:p>
            <a:endParaRPr lang="ru-RU" sz="7200"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an 1.jpg"/>
          <p:cNvPicPr>
            <a:picLocks noChangeAspect="1"/>
          </p:cNvPicPr>
          <p:nvPr/>
        </p:nvPicPr>
        <p:blipFill>
          <a:blip r:embed="rId2" cstate="print"/>
          <a:stretch>
            <a:fillRect/>
          </a:stretch>
        </p:blipFill>
        <p:spPr>
          <a:xfrm>
            <a:off x="428596" y="500042"/>
            <a:ext cx="8211610" cy="5286412"/>
          </a:xfrm>
          <a:prstGeom prst="rect">
            <a:avLst/>
          </a:prstGeom>
        </p:spPr>
      </p:pic>
      <p:sp>
        <p:nvSpPr>
          <p:cNvPr id="6" name="Заголовок 5"/>
          <p:cNvSpPr>
            <a:spLocks noGrp="1"/>
          </p:cNvSpPr>
          <p:nvPr>
            <p:ph type="title"/>
          </p:nvPr>
        </p:nvSpPr>
        <p:spPr>
          <a:xfrm>
            <a:off x="571472" y="5786454"/>
            <a:ext cx="8229600" cy="785810"/>
          </a:xfrm>
        </p:spPr>
        <p:txBody>
          <a:bodyPr>
            <a:noAutofit/>
          </a:bodyPr>
          <a:lstStyle/>
          <a:p>
            <a:r>
              <a:rPr lang="ru-RU" sz="1400" dirty="0" smtClean="0"/>
              <a:t>Процесс укладки стеклопластиковой трубы .Необходимость более глубокой и широкой траншеи, с обязательной трамбовкой песка.</a:t>
            </a:r>
            <a:endParaRPr lang="ru-RU"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an 2.jpg"/>
          <p:cNvPicPr>
            <a:picLocks noChangeAspect="1"/>
          </p:cNvPicPr>
          <p:nvPr/>
        </p:nvPicPr>
        <p:blipFill>
          <a:blip r:embed="rId2" cstate="print"/>
          <a:stretch>
            <a:fillRect/>
          </a:stretch>
        </p:blipFill>
        <p:spPr>
          <a:xfrm>
            <a:off x="500034" y="357166"/>
            <a:ext cx="8215370" cy="5572164"/>
          </a:xfrm>
          <a:prstGeom prst="rect">
            <a:avLst/>
          </a:prstGeom>
        </p:spPr>
      </p:pic>
      <p:sp>
        <p:nvSpPr>
          <p:cNvPr id="3" name="Заголовок 2"/>
          <p:cNvSpPr>
            <a:spLocks noGrp="1"/>
          </p:cNvSpPr>
          <p:nvPr>
            <p:ph type="title"/>
          </p:nvPr>
        </p:nvSpPr>
        <p:spPr>
          <a:xfrm>
            <a:off x="571472" y="5786454"/>
            <a:ext cx="8229600" cy="785810"/>
          </a:xfrm>
        </p:spPr>
        <p:txBody>
          <a:bodyPr>
            <a:noAutofit/>
          </a:bodyPr>
          <a:lstStyle/>
          <a:p>
            <a:r>
              <a:rPr lang="ru-RU" sz="2400" dirty="0" smtClean="0"/>
              <a:t>Стеклопластиковая труба подготовленная к монтажу</a:t>
            </a:r>
            <a:r>
              <a:rPr lang="ru-RU" dirty="0" smtClean="0"/>
              <a:t>.</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TotalTime>
  <Words>4529</Words>
  <Application>Microsoft Office PowerPoint</Application>
  <PresentationFormat>Экран (4:3)</PresentationFormat>
  <Paragraphs>673</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       Применение различных видов труб для строительства трубопроводов, с учётом технико-экономического обоснования общей стоимости объекта</vt:lpstr>
      <vt:lpstr>Презентация PowerPoint</vt:lpstr>
      <vt:lpstr>Презентация PowerPoint</vt:lpstr>
      <vt:lpstr>Презентация PowerPoint</vt:lpstr>
      <vt:lpstr>Презентация PowerPoint</vt:lpstr>
      <vt:lpstr>Полиэтиленовые трубы</vt:lpstr>
      <vt:lpstr>Трубы из стеклопластика</vt:lpstr>
      <vt:lpstr>Процесс укладки стеклопластиковой трубы .Необходимость более глубокой и широкой траншеи, с обязательной трамбовкой песка.</vt:lpstr>
      <vt:lpstr>Стеклопластиковая труба подготовленная к монтажу.</vt:lpstr>
      <vt:lpstr>Терминалогия обратной засыпки трубопровода</vt:lpstr>
      <vt:lpstr>Обязательная необходимость устройства железобетонных упоров в местах отводов, переходов, поворотов крановых узлов.</vt:lpstr>
      <vt:lpstr>Опыт строительства и эксплуатации водовода из стеклопластиковой трубы</vt:lpstr>
      <vt:lpstr>Внутренние, продольные трещины на стеклопластиковой трубе:</vt:lpstr>
      <vt:lpstr>Механическая диффузия на стеклопластиковой трубе:</vt:lpstr>
      <vt:lpstr>Трубы из высокопрочного чугуна с шаровидным графитом (ВЧШГ)</vt:lpstr>
      <vt:lpstr>Стальные трубы</vt:lpstr>
      <vt:lpstr>Презентация PowerPoint</vt:lpstr>
      <vt:lpstr>Укладка с протягиванием трубы в подводный переход после сварки.</vt:lpstr>
      <vt:lpstr>Укладка трубы диам. 1420 мм. после сварки двумя трубоукладчиками в траншею на строительстве водопровода к г.Владивостоку  с минимальной шириной траншеи без укрепления основания.</vt:lpstr>
      <vt:lpstr>Презентация PowerPoint</vt:lpstr>
      <vt:lpstr>Презентация PowerPoint</vt:lpstr>
      <vt:lpstr>Общая стоимость строительства</vt:lpstr>
      <vt:lpstr>Укладка 100 м. стальных водопроводных труб</vt:lpstr>
      <vt:lpstr>Укладка 100 м водопроводных чугунных напорных  раструбных труб</vt:lpstr>
      <vt:lpstr>Укладка 100 м трубопроводов  из полиэтиленовых труб</vt:lpstr>
      <vt:lpstr>Укладка 100 м трубопроводов  из стеклопластиковых труб</vt:lpstr>
      <vt:lpstr>Выводы</vt:lpstr>
      <vt:lpstr>Презентация PowerPoint</vt:lpstr>
      <vt:lpstr>Стоимость труб сильно зависит от материала</vt:lpstr>
      <vt:lpstr>Зависимость стоимости труб от материала</vt:lpstr>
      <vt:lpstr>Презентация PowerPoint</vt:lpstr>
    </vt:vector>
  </TitlesOfParts>
  <Company>Функциональность ограничена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Применение различных видов труб для строительства трубопроводов, с учётом технико-экономического обоснования общей стоимости объекта</dc:title>
  <dc:creator>Демонстрационно-бесплатная версия</dc:creator>
  <cp:lastModifiedBy>w69</cp:lastModifiedBy>
  <cp:revision>98</cp:revision>
  <cp:lastPrinted>2014-03-11T08:39:33Z</cp:lastPrinted>
  <dcterms:created xsi:type="dcterms:W3CDTF">2009-11-18T15:11:46Z</dcterms:created>
  <dcterms:modified xsi:type="dcterms:W3CDTF">2022-01-11T15:55:27Z</dcterms:modified>
</cp:coreProperties>
</file>